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diagrams/data2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45"/>
  </p:notesMasterIdLst>
  <p:handoutMasterIdLst>
    <p:handoutMasterId r:id="rId46"/>
  </p:handoutMasterIdLst>
  <p:sldIdLst>
    <p:sldId id="267" r:id="rId5"/>
    <p:sldId id="278" r:id="rId6"/>
    <p:sldId id="286" r:id="rId7"/>
    <p:sldId id="301" r:id="rId8"/>
    <p:sldId id="283" r:id="rId9"/>
    <p:sldId id="284" r:id="rId10"/>
    <p:sldId id="279" r:id="rId11"/>
    <p:sldId id="280" r:id="rId12"/>
    <p:sldId id="285" r:id="rId13"/>
    <p:sldId id="281" r:id="rId14"/>
    <p:sldId id="288" r:id="rId15"/>
    <p:sldId id="269" r:id="rId16"/>
    <p:sldId id="271" r:id="rId17"/>
    <p:sldId id="314" r:id="rId18"/>
    <p:sldId id="321" r:id="rId19"/>
    <p:sldId id="316" r:id="rId20"/>
    <p:sldId id="317" r:id="rId21"/>
    <p:sldId id="318" r:id="rId22"/>
    <p:sldId id="319" r:id="rId23"/>
    <p:sldId id="320" r:id="rId24"/>
    <p:sldId id="326" r:id="rId25"/>
    <p:sldId id="323" r:id="rId26"/>
    <p:sldId id="324" r:id="rId27"/>
    <p:sldId id="272" r:id="rId28"/>
    <p:sldId id="282" r:id="rId29"/>
    <p:sldId id="302" r:id="rId30"/>
    <p:sldId id="273" r:id="rId31"/>
    <p:sldId id="289" r:id="rId32"/>
    <p:sldId id="303" r:id="rId33"/>
    <p:sldId id="312" r:id="rId34"/>
    <p:sldId id="290" r:id="rId35"/>
    <p:sldId id="291" r:id="rId36"/>
    <p:sldId id="297" r:id="rId37"/>
    <p:sldId id="298" r:id="rId38"/>
    <p:sldId id="292" r:id="rId39"/>
    <p:sldId id="293" r:id="rId40"/>
    <p:sldId id="299" r:id="rId41"/>
    <p:sldId id="300" r:id="rId42"/>
    <p:sldId id="296" r:id="rId43"/>
    <p:sldId id="313" r:id="rId44"/>
  </p:sldIdLst>
  <p:sldSz cx="12188825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" initials="p" lastIdx="1" clrIdx="0">
    <p:extLst>
      <p:ext uri="{19B8F6BF-5375-455C-9EA6-DF929625EA0E}">
        <p15:presenceInfo xmlns:p15="http://schemas.microsoft.com/office/powerpoint/2012/main" userId="6e038c6f5a5532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66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5650" autoAdjust="0"/>
  </p:normalViewPr>
  <p:slideViewPr>
    <p:cSldViewPr>
      <p:cViewPr varScale="1">
        <p:scale>
          <a:sx n="52" d="100"/>
          <a:sy n="52" d="100"/>
        </p:scale>
        <p:origin x="1192" y="5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355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B5C30D-AD15-41D0-B7BB-36803F667E1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A309E9C-F559-4482-9524-FFDBA48FE677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1.canny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演算法</a:t>
          </a:r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-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邊緣偵測</a:t>
          </a:r>
          <a:endParaRPr lang="zh-TW" altLang="en-US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gm:t>
    </dgm:pt>
    <dgm:pt modelId="{F8212226-ADC6-4B95-93B1-B5E34BDB2ECD}" type="parTrans" cxnId="{E4AA0EBF-FBDD-4361-A851-AB40911943DB}">
      <dgm:prSet/>
      <dgm:spPr/>
      <dgm:t>
        <a:bodyPr/>
        <a:lstStyle/>
        <a:p>
          <a:endParaRPr lang="zh-TW" altLang="en-US"/>
        </a:p>
      </dgm:t>
    </dgm:pt>
    <dgm:pt modelId="{A8912002-7498-4647-AD66-1563AA72D54A}" type="sibTrans" cxnId="{E4AA0EBF-FBDD-4361-A851-AB40911943DB}">
      <dgm:prSet/>
      <dgm:spPr/>
      <dgm:t>
        <a:bodyPr/>
        <a:lstStyle/>
        <a:p>
          <a:endParaRPr lang="zh-TW" altLang="en-US"/>
        </a:p>
      </dgm:t>
    </dgm:pt>
    <dgm:pt modelId="{56DD3677-614F-45AB-A5FF-66C5A18BA702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2.minarearect-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找到包含邊緣之最小方框</a:t>
          </a:r>
          <a:endParaRPr lang="zh-TW" altLang="en-US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gm:t>
    </dgm:pt>
    <dgm:pt modelId="{8E3BAB02-5183-413C-92A2-E9D1C44ED780}" type="parTrans" cxnId="{12B2BE2A-CCCC-4281-8F9B-CF7D10373367}">
      <dgm:prSet/>
      <dgm:spPr/>
      <dgm:t>
        <a:bodyPr/>
        <a:lstStyle/>
        <a:p>
          <a:endParaRPr lang="zh-TW" altLang="en-US"/>
        </a:p>
      </dgm:t>
    </dgm:pt>
    <dgm:pt modelId="{1001B80D-F467-47B1-990A-AAF3C1FBE82A}" type="sibTrans" cxnId="{12B2BE2A-CCCC-4281-8F9B-CF7D10373367}">
      <dgm:prSet/>
      <dgm:spPr/>
      <dgm:t>
        <a:bodyPr/>
        <a:lstStyle/>
        <a:p>
          <a:endParaRPr lang="zh-TW" altLang="en-US"/>
        </a:p>
      </dgm:t>
    </dgm:pt>
    <mc:AlternateContent xmlns:mc="http://schemas.openxmlformats.org/markup-compatibility/2006" xmlns:a14="http://schemas.microsoft.com/office/drawing/2010/main">
      <mc:Choice Requires="a14">
        <dgm:pt modelId="{9814CA97-C876-4316-A99F-AB2708001DCD}">
          <dgm:prSet phldrT="[文字]"/>
          <dgm:spPr/>
          <dgm:t>
            <a:bodyPr/>
            <a:lstStyle/>
            <a:p>
              <a:r>
                <a:rPr lang="en-US" altLang="zh-TW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3. </a:t>
              </a:r>
              <a14:m>
                <m:oMath xmlns:m="http://schemas.openxmlformats.org/officeDocument/2006/math">
                  <m:r>
                    <a:rPr lang="zh-TW" altLang="en-US" i="1" dirty="0" smtClean="0">
                      <a:latin typeface="Cambria Math" panose="02040503050406030204" pitchFamily="18" charset="0"/>
                      <a:ea typeface="+mj-ea"/>
                    </a:rPr>
                    <m:t>計算</m:t>
                  </m:r>
                  <m:r>
                    <a:rPr lang="en-US" altLang="zh-TW" i="1" dirty="0" smtClean="0">
                      <a:latin typeface="Cambria Math" panose="02040503050406030204" pitchFamily="18" charset="0"/>
                      <a:ea typeface="+mj-ea"/>
                    </a:rPr>
                    <m:t>:</m:t>
                  </m:r>
                </m:oMath>
              </a14:m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x</a:t>
              </a:r>
              <a14:m>
                <m:oMath xmlns:m="http://schemas.openxmlformats.org/officeDocument/2006/math">
                  <m:r>
                    <a:rPr lang="en-US" altLang="zh-TW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 </m:t>
                  </m:r>
                  <m:r>
                    <a:rPr lang="en-US" altLang="zh-TW" i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≈[</m:t>
                  </m:r>
                </m:oMath>
              </a14:m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</a:t>
              </a:r>
              <a14:m>
                <m:oMath xmlns:m="http://schemas.openxmlformats.org/officeDocument/2006/math">
                  <m:r>
                    <a:rPr lang="en-US" altLang="zh-TW" i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×</m:t>
                  </m:r>
                  <m:r>
                    <a:rPr lang="en-US" altLang="zh-TW" i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𝑦</m:t>
                  </m:r>
                  <m:r>
                    <a:rPr lang="en-US" altLang="zh-TW" i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×</m:t>
                  </m:r>
                  <m:func>
                    <m:funcPr>
                      <m:ctrlPr>
                        <a:rPr lang="en-US" altLang="zh-TW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</m:ctrlPr>
                    </m:funcPr>
                    <m:fName>
                      <m:r>
                        <m:rPr>
                          <m:sty m:val="p"/>
                        </m:rPr>
                        <a:rPr lang="en-US" altLang="zh-TW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tan</m:t>
                      </m:r>
                    </m:fName>
                    <m:e>
                      <m:r>
                        <a:rPr lang="zh-TW" alt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</m:e>
                  </m:func>
                </m:oMath>
              </a14:m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)/N]</a:t>
              </a:r>
              <a14:m>
                <m:oMath xmlns:m="http://schemas.openxmlformats.org/officeDocument/2006/math">
                  <m:r>
                    <a:rPr lang="en-US" altLang="zh-TW" i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×</m:t>
                  </m:r>
                </m:oMath>
              </a14:m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zh-TW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endParaRPr>
            </a:p>
          </dgm:t>
        </dgm:pt>
      </mc:Choice>
      <mc:Fallback xmlns="">
        <dgm:pt modelId="{9814CA97-C876-4316-A99F-AB2708001DCD}">
          <dgm:prSet phldrT="[文字]"/>
          <dgm:spPr/>
          <dgm:t>
            <a:bodyPr/>
            <a:lstStyle/>
            <a:p>
              <a:r>
                <a:rPr lang="en-US" altLang="zh-TW" dirty="0">
                  <a:latin typeface="Times New Roman" panose="02020603050405020304" pitchFamily="18" charset="0"/>
                  <a:ea typeface="+mj-ea"/>
                  <a:cs typeface="Times New Roman" panose="02020603050405020304" pitchFamily="18" charset="0"/>
                </a:rPr>
                <a:t>3. </a:t>
              </a:r>
              <a:r>
                <a:rPr lang="zh-TW" altLang="en-US" i="0" dirty="0">
                  <a:latin typeface="Cambria Math" panose="02040503050406030204" pitchFamily="18" charset="0"/>
                  <a:ea typeface="+mj-ea"/>
                </a:rPr>
                <a:t>計算</a:t>
              </a:r>
              <a:r>
                <a:rPr lang="en-US" altLang="zh-TW" i="0" dirty="0">
                  <a:latin typeface="Cambria Math" panose="02040503050406030204" pitchFamily="18" charset="0"/>
                  <a:ea typeface="+mj-ea"/>
                </a:rPr>
                <a:t>:</a:t>
              </a:r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x</a:t>
              </a:r>
              <a:r>
                <a:rPr lang="en-US" altLang="zh-TW" i="0">
                  <a:latin typeface="Cambria Math" panose="02040503050406030204" pitchFamily="18" charset="0"/>
                  <a:ea typeface="Cambria Math" panose="02040503050406030204" pitchFamily="18" charset="0"/>
                </a:rPr>
                <a:t> ≈[</a:t>
              </a:r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</a:t>
              </a:r>
              <a:r>
                <a:rPr lang="en-US" altLang="zh-TW" i="0">
                  <a:latin typeface="Cambria Math" panose="02040503050406030204" pitchFamily="18" charset="0"/>
                  <a:ea typeface="Cambria Math" panose="02040503050406030204" pitchFamily="18" charset="0"/>
                </a:rPr>
                <a:t>×𝑦×tan⁡</a:t>
              </a:r>
              <a:r>
                <a:rPr lang="zh-TW" altLang="en-US" i="0">
                  <a:latin typeface="Cambria Math" panose="02040503050406030204" pitchFamily="18" charset="0"/>
                  <a:ea typeface="Cambria Math" panose="02040503050406030204" pitchFamily="18" charset="0"/>
                </a:rPr>
                <a:t>𝜃</a:t>
              </a:r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)/N]</a:t>
              </a:r>
              <a:r>
                <a:rPr lang="en-US" altLang="zh-TW" i="0">
                  <a:latin typeface="Cambria Math" panose="02040503050406030204" pitchFamily="18" charset="0"/>
                  <a:ea typeface="Cambria Math" panose="02040503050406030204" pitchFamily="18" charset="0"/>
                </a:rPr>
                <a:t>×</a:t>
              </a:r>
              <a:r>
                <a:rPr lang="en-US" altLang="zh-TW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zh-TW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endParaRPr>
            </a:p>
          </dgm:t>
        </dgm:pt>
      </mc:Fallback>
    </mc:AlternateContent>
    <dgm:pt modelId="{E47CD798-C744-4CA8-9ED7-2E4AABB6B7CE}" type="parTrans" cxnId="{F30F34A5-6F3E-42B0-A54B-EDD388667D45}">
      <dgm:prSet/>
      <dgm:spPr/>
      <dgm:t>
        <a:bodyPr/>
        <a:lstStyle/>
        <a:p>
          <a:endParaRPr lang="zh-TW" altLang="en-US"/>
        </a:p>
      </dgm:t>
    </dgm:pt>
    <dgm:pt modelId="{C478134B-823D-41A5-8902-23489BEAE583}" type="sibTrans" cxnId="{F30F34A5-6F3E-42B0-A54B-EDD388667D45}">
      <dgm:prSet/>
      <dgm:spPr/>
      <dgm:t>
        <a:bodyPr/>
        <a:lstStyle/>
        <a:p>
          <a:endParaRPr lang="zh-TW" altLang="en-US"/>
        </a:p>
      </dgm:t>
    </dgm:pt>
    <dgm:pt modelId="{3E1CE82D-EC50-4B80-8988-87B83CA8A6B0}" type="pres">
      <dgm:prSet presAssocID="{5DB5C30D-AD15-41D0-B7BB-36803F667E1E}" presName="outerComposite" presStyleCnt="0">
        <dgm:presLayoutVars>
          <dgm:chMax val="5"/>
          <dgm:dir/>
          <dgm:resizeHandles val="exact"/>
        </dgm:presLayoutVars>
      </dgm:prSet>
      <dgm:spPr/>
    </dgm:pt>
    <dgm:pt modelId="{29EF6B99-D079-46F4-8A6E-8889F7BE970A}" type="pres">
      <dgm:prSet presAssocID="{5DB5C30D-AD15-41D0-B7BB-36803F667E1E}" presName="dummyMaxCanvas" presStyleCnt="0">
        <dgm:presLayoutVars/>
      </dgm:prSet>
      <dgm:spPr/>
    </dgm:pt>
    <dgm:pt modelId="{76AE04D1-87C8-4E98-AD14-16A6DA65FA25}" type="pres">
      <dgm:prSet presAssocID="{5DB5C30D-AD15-41D0-B7BB-36803F667E1E}" presName="ThreeNodes_1" presStyleLbl="node1" presStyleIdx="0" presStyleCnt="3">
        <dgm:presLayoutVars>
          <dgm:bulletEnabled val="1"/>
        </dgm:presLayoutVars>
      </dgm:prSet>
      <dgm:spPr/>
    </dgm:pt>
    <dgm:pt modelId="{329A1815-6412-40C2-9C54-39BDF1090A08}" type="pres">
      <dgm:prSet presAssocID="{5DB5C30D-AD15-41D0-B7BB-36803F667E1E}" presName="ThreeNodes_2" presStyleLbl="node1" presStyleIdx="1" presStyleCnt="3" custScaleX="117647">
        <dgm:presLayoutVars>
          <dgm:bulletEnabled val="1"/>
        </dgm:presLayoutVars>
      </dgm:prSet>
      <dgm:spPr/>
    </dgm:pt>
    <dgm:pt modelId="{3CDCDEDF-E00A-436A-9920-E59F3E514382}" type="pres">
      <dgm:prSet presAssocID="{5DB5C30D-AD15-41D0-B7BB-36803F667E1E}" presName="ThreeNodes_3" presStyleLbl="node1" presStyleIdx="2" presStyleCnt="3">
        <dgm:presLayoutVars>
          <dgm:bulletEnabled val="1"/>
        </dgm:presLayoutVars>
      </dgm:prSet>
      <dgm:spPr/>
    </dgm:pt>
    <dgm:pt modelId="{8C2EEB60-7F46-4D9A-BD8B-7BBB832E35D6}" type="pres">
      <dgm:prSet presAssocID="{5DB5C30D-AD15-41D0-B7BB-36803F667E1E}" presName="ThreeConn_1-2" presStyleLbl="fgAccFollowNode1" presStyleIdx="0" presStyleCnt="2">
        <dgm:presLayoutVars>
          <dgm:bulletEnabled val="1"/>
        </dgm:presLayoutVars>
      </dgm:prSet>
      <dgm:spPr/>
    </dgm:pt>
    <dgm:pt modelId="{85400747-25EA-475A-BD66-76C0D1D2BD33}" type="pres">
      <dgm:prSet presAssocID="{5DB5C30D-AD15-41D0-B7BB-36803F667E1E}" presName="ThreeConn_2-3" presStyleLbl="fgAccFollowNode1" presStyleIdx="1" presStyleCnt="2">
        <dgm:presLayoutVars>
          <dgm:bulletEnabled val="1"/>
        </dgm:presLayoutVars>
      </dgm:prSet>
      <dgm:spPr/>
    </dgm:pt>
    <dgm:pt modelId="{169688FB-2327-453B-B21E-C7267FAEEB43}" type="pres">
      <dgm:prSet presAssocID="{5DB5C30D-AD15-41D0-B7BB-36803F667E1E}" presName="ThreeNodes_1_text" presStyleLbl="node1" presStyleIdx="2" presStyleCnt="3">
        <dgm:presLayoutVars>
          <dgm:bulletEnabled val="1"/>
        </dgm:presLayoutVars>
      </dgm:prSet>
      <dgm:spPr/>
    </dgm:pt>
    <dgm:pt modelId="{8BD06A23-C8FC-4D2A-8196-733165DDA030}" type="pres">
      <dgm:prSet presAssocID="{5DB5C30D-AD15-41D0-B7BB-36803F667E1E}" presName="ThreeNodes_2_text" presStyleLbl="node1" presStyleIdx="2" presStyleCnt="3">
        <dgm:presLayoutVars>
          <dgm:bulletEnabled val="1"/>
        </dgm:presLayoutVars>
      </dgm:prSet>
      <dgm:spPr/>
    </dgm:pt>
    <dgm:pt modelId="{5ABA839F-5987-4F6C-AF8C-C2365F7B30F0}" type="pres">
      <dgm:prSet presAssocID="{5DB5C30D-AD15-41D0-B7BB-36803F667E1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08F1A0B-29DC-4A5B-AECC-CAEDE8D5310B}" type="presOf" srcId="{1001B80D-F467-47B1-990A-AAF3C1FBE82A}" destId="{85400747-25EA-475A-BD66-76C0D1D2BD33}" srcOrd="0" destOrd="0" presId="urn:microsoft.com/office/officeart/2005/8/layout/vProcess5"/>
    <dgm:cxn modelId="{C233D812-F420-4986-8716-C62D9A496ADF}" type="presOf" srcId="{9814CA97-C876-4316-A99F-AB2708001DCD}" destId="{3CDCDEDF-E00A-436A-9920-E59F3E514382}" srcOrd="0" destOrd="0" presId="urn:microsoft.com/office/officeart/2005/8/layout/vProcess5"/>
    <dgm:cxn modelId="{36EB551F-764C-4100-A7A1-BE7913F0A521}" type="presOf" srcId="{56DD3677-614F-45AB-A5FF-66C5A18BA702}" destId="{8BD06A23-C8FC-4D2A-8196-733165DDA030}" srcOrd="1" destOrd="0" presId="urn:microsoft.com/office/officeart/2005/8/layout/vProcess5"/>
    <dgm:cxn modelId="{12B2BE2A-CCCC-4281-8F9B-CF7D10373367}" srcId="{5DB5C30D-AD15-41D0-B7BB-36803F667E1E}" destId="{56DD3677-614F-45AB-A5FF-66C5A18BA702}" srcOrd="1" destOrd="0" parTransId="{8E3BAB02-5183-413C-92A2-E9D1C44ED780}" sibTransId="{1001B80D-F467-47B1-990A-AAF3C1FBE82A}"/>
    <dgm:cxn modelId="{20E6EA2B-F2E0-4C5E-8914-4FF81D82F79C}" type="presOf" srcId="{CA309E9C-F559-4482-9524-FFDBA48FE677}" destId="{76AE04D1-87C8-4E98-AD14-16A6DA65FA25}" srcOrd="0" destOrd="0" presId="urn:microsoft.com/office/officeart/2005/8/layout/vProcess5"/>
    <dgm:cxn modelId="{DC694C32-FE03-49A5-AC4D-6CD2A74E39C4}" type="presOf" srcId="{5DB5C30D-AD15-41D0-B7BB-36803F667E1E}" destId="{3E1CE82D-EC50-4B80-8988-87B83CA8A6B0}" srcOrd="0" destOrd="0" presId="urn:microsoft.com/office/officeart/2005/8/layout/vProcess5"/>
    <dgm:cxn modelId="{9101A974-4966-469D-9BED-756BA3EA4C2D}" type="presOf" srcId="{9814CA97-C876-4316-A99F-AB2708001DCD}" destId="{5ABA839F-5987-4F6C-AF8C-C2365F7B30F0}" srcOrd="1" destOrd="0" presId="urn:microsoft.com/office/officeart/2005/8/layout/vProcess5"/>
    <dgm:cxn modelId="{7C763D57-CEA9-4B59-B164-8D6C35BD0AD0}" type="presOf" srcId="{56DD3677-614F-45AB-A5FF-66C5A18BA702}" destId="{329A1815-6412-40C2-9C54-39BDF1090A08}" srcOrd="0" destOrd="0" presId="urn:microsoft.com/office/officeart/2005/8/layout/vProcess5"/>
    <dgm:cxn modelId="{F30F34A5-6F3E-42B0-A54B-EDD388667D45}" srcId="{5DB5C30D-AD15-41D0-B7BB-36803F667E1E}" destId="{9814CA97-C876-4316-A99F-AB2708001DCD}" srcOrd="2" destOrd="0" parTransId="{E47CD798-C744-4CA8-9ED7-2E4AABB6B7CE}" sibTransId="{C478134B-823D-41A5-8902-23489BEAE583}"/>
    <dgm:cxn modelId="{E4AA0EBF-FBDD-4361-A851-AB40911943DB}" srcId="{5DB5C30D-AD15-41D0-B7BB-36803F667E1E}" destId="{CA309E9C-F559-4482-9524-FFDBA48FE677}" srcOrd="0" destOrd="0" parTransId="{F8212226-ADC6-4B95-93B1-B5E34BDB2ECD}" sibTransId="{A8912002-7498-4647-AD66-1563AA72D54A}"/>
    <dgm:cxn modelId="{6AC99CCC-1426-46EA-966C-C73EBCA4C786}" type="presOf" srcId="{A8912002-7498-4647-AD66-1563AA72D54A}" destId="{8C2EEB60-7F46-4D9A-BD8B-7BBB832E35D6}" srcOrd="0" destOrd="0" presId="urn:microsoft.com/office/officeart/2005/8/layout/vProcess5"/>
    <dgm:cxn modelId="{5FF6DDD4-87CA-4785-B5B6-144872A925A7}" type="presOf" srcId="{CA309E9C-F559-4482-9524-FFDBA48FE677}" destId="{169688FB-2327-453B-B21E-C7267FAEEB43}" srcOrd="1" destOrd="0" presId="urn:microsoft.com/office/officeart/2005/8/layout/vProcess5"/>
    <dgm:cxn modelId="{E09FDCB8-1DCB-499A-904C-36D6F152CF46}" type="presParOf" srcId="{3E1CE82D-EC50-4B80-8988-87B83CA8A6B0}" destId="{29EF6B99-D079-46F4-8A6E-8889F7BE970A}" srcOrd="0" destOrd="0" presId="urn:microsoft.com/office/officeart/2005/8/layout/vProcess5"/>
    <dgm:cxn modelId="{08A54810-4CF2-4670-AD12-8BD6A0571FDE}" type="presParOf" srcId="{3E1CE82D-EC50-4B80-8988-87B83CA8A6B0}" destId="{76AE04D1-87C8-4E98-AD14-16A6DA65FA25}" srcOrd="1" destOrd="0" presId="urn:microsoft.com/office/officeart/2005/8/layout/vProcess5"/>
    <dgm:cxn modelId="{62A97C0C-5FDE-4534-9C85-EA68372D8EC3}" type="presParOf" srcId="{3E1CE82D-EC50-4B80-8988-87B83CA8A6B0}" destId="{329A1815-6412-40C2-9C54-39BDF1090A08}" srcOrd="2" destOrd="0" presId="urn:microsoft.com/office/officeart/2005/8/layout/vProcess5"/>
    <dgm:cxn modelId="{5B7FB576-9D31-40F0-A926-661B91F667AD}" type="presParOf" srcId="{3E1CE82D-EC50-4B80-8988-87B83CA8A6B0}" destId="{3CDCDEDF-E00A-436A-9920-E59F3E514382}" srcOrd="3" destOrd="0" presId="urn:microsoft.com/office/officeart/2005/8/layout/vProcess5"/>
    <dgm:cxn modelId="{F7E301DC-0FEA-493C-8B75-391D025F94CC}" type="presParOf" srcId="{3E1CE82D-EC50-4B80-8988-87B83CA8A6B0}" destId="{8C2EEB60-7F46-4D9A-BD8B-7BBB832E35D6}" srcOrd="4" destOrd="0" presId="urn:microsoft.com/office/officeart/2005/8/layout/vProcess5"/>
    <dgm:cxn modelId="{5A3F896A-CC32-49D6-A686-7A8F64E6C08B}" type="presParOf" srcId="{3E1CE82D-EC50-4B80-8988-87B83CA8A6B0}" destId="{85400747-25EA-475A-BD66-76C0D1D2BD33}" srcOrd="5" destOrd="0" presId="urn:microsoft.com/office/officeart/2005/8/layout/vProcess5"/>
    <dgm:cxn modelId="{CDD6E49C-8FB2-47AC-BD6C-A53629010818}" type="presParOf" srcId="{3E1CE82D-EC50-4B80-8988-87B83CA8A6B0}" destId="{169688FB-2327-453B-B21E-C7267FAEEB43}" srcOrd="6" destOrd="0" presId="urn:microsoft.com/office/officeart/2005/8/layout/vProcess5"/>
    <dgm:cxn modelId="{11471E16-3C62-4A34-A54C-02A8054EF363}" type="presParOf" srcId="{3E1CE82D-EC50-4B80-8988-87B83CA8A6B0}" destId="{8BD06A23-C8FC-4D2A-8196-733165DDA030}" srcOrd="7" destOrd="0" presId="urn:microsoft.com/office/officeart/2005/8/layout/vProcess5"/>
    <dgm:cxn modelId="{75C32BE0-B532-4E35-8C54-3CC55FB7C6A9}" type="presParOf" srcId="{3E1CE82D-EC50-4B80-8988-87B83CA8A6B0}" destId="{5ABA839F-5987-4F6C-AF8C-C2365F7B30F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B5C30D-AD15-41D0-B7BB-36803F667E1E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CA309E9C-F559-4482-9524-FFDBA48FE677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1.canny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演算法</a:t>
          </a:r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-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邊緣偵測</a:t>
          </a:r>
          <a:endParaRPr lang="zh-TW" altLang="en-US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gm:t>
    </dgm:pt>
    <dgm:pt modelId="{F8212226-ADC6-4B95-93B1-B5E34BDB2ECD}" type="parTrans" cxnId="{E4AA0EBF-FBDD-4361-A851-AB40911943DB}">
      <dgm:prSet/>
      <dgm:spPr/>
      <dgm:t>
        <a:bodyPr/>
        <a:lstStyle/>
        <a:p>
          <a:endParaRPr lang="zh-TW" altLang="en-US"/>
        </a:p>
      </dgm:t>
    </dgm:pt>
    <dgm:pt modelId="{A8912002-7498-4647-AD66-1563AA72D54A}" type="sibTrans" cxnId="{E4AA0EBF-FBDD-4361-A851-AB40911943DB}">
      <dgm:prSet/>
      <dgm:spPr/>
      <dgm:t>
        <a:bodyPr/>
        <a:lstStyle/>
        <a:p>
          <a:endParaRPr lang="zh-TW" altLang="en-US"/>
        </a:p>
      </dgm:t>
    </dgm:pt>
    <dgm:pt modelId="{56DD3677-614F-45AB-A5FF-66C5A18BA702}">
      <dgm:prSet phldrT="[文字]"/>
      <dgm:spPr/>
      <dgm:t>
        <a:bodyPr/>
        <a:lstStyle/>
        <a:p>
          <a:r>
            <a:rPr lang="en-US" altLang="zh-TW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2.minarearect-</a:t>
          </a:r>
          <a:r>
            <a: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找到包含邊緣之最小方框</a:t>
          </a:r>
          <a:endParaRPr lang="zh-TW" altLang="en-US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gm:t>
    </dgm:pt>
    <dgm:pt modelId="{8E3BAB02-5183-413C-92A2-E9D1C44ED780}" type="parTrans" cxnId="{12B2BE2A-CCCC-4281-8F9B-CF7D10373367}">
      <dgm:prSet/>
      <dgm:spPr/>
      <dgm:t>
        <a:bodyPr/>
        <a:lstStyle/>
        <a:p>
          <a:endParaRPr lang="zh-TW" altLang="en-US"/>
        </a:p>
      </dgm:t>
    </dgm:pt>
    <dgm:pt modelId="{1001B80D-F467-47B1-990A-AAF3C1FBE82A}" type="sibTrans" cxnId="{12B2BE2A-CCCC-4281-8F9B-CF7D10373367}">
      <dgm:prSet/>
      <dgm:spPr/>
      <dgm:t>
        <a:bodyPr/>
        <a:lstStyle/>
        <a:p>
          <a:endParaRPr lang="zh-TW" altLang="en-US"/>
        </a:p>
      </dgm:t>
    </dgm:pt>
    <dgm:pt modelId="{9814CA97-C876-4316-A99F-AB2708001DCD}">
      <dgm:prSet phldrT="[文字]"/>
      <dgm:spPr>
        <a:blipFill>
          <a:blip xmlns:r="http://schemas.openxmlformats.org/officeDocument/2006/relationships" r:embed="rId1"/>
          <a:stretch>
            <a:fillRect l="-743"/>
          </a:stretch>
        </a:blipFill>
      </dgm:spPr>
      <dgm:t>
        <a:bodyPr/>
        <a:lstStyle/>
        <a:p>
          <a:r>
            <a:rPr lang="zh-TW" altLang="en-US">
              <a:noFill/>
            </a:rPr>
            <a:t> </a:t>
          </a:r>
        </a:p>
      </dgm:t>
    </dgm:pt>
    <dgm:pt modelId="{E47CD798-C744-4CA8-9ED7-2E4AABB6B7CE}" type="parTrans" cxnId="{F30F34A5-6F3E-42B0-A54B-EDD388667D45}">
      <dgm:prSet/>
      <dgm:spPr/>
      <dgm:t>
        <a:bodyPr/>
        <a:lstStyle/>
        <a:p>
          <a:endParaRPr lang="zh-TW" altLang="en-US"/>
        </a:p>
      </dgm:t>
    </dgm:pt>
    <dgm:pt modelId="{C478134B-823D-41A5-8902-23489BEAE583}" type="sibTrans" cxnId="{F30F34A5-6F3E-42B0-A54B-EDD388667D45}">
      <dgm:prSet/>
      <dgm:spPr/>
      <dgm:t>
        <a:bodyPr/>
        <a:lstStyle/>
        <a:p>
          <a:endParaRPr lang="zh-TW" altLang="en-US"/>
        </a:p>
      </dgm:t>
    </dgm:pt>
    <dgm:pt modelId="{3E1CE82D-EC50-4B80-8988-87B83CA8A6B0}" type="pres">
      <dgm:prSet presAssocID="{5DB5C30D-AD15-41D0-B7BB-36803F667E1E}" presName="outerComposite" presStyleCnt="0">
        <dgm:presLayoutVars>
          <dgm:chMax val="5"/>
          <dgm:dir/>
          <dgm:resizeHandles val="exact"/>
        </dgm:presLayoutVars>
      </dgm:prSet>
      <dgm:spPr/>
    </dgm:pt>
    <dgm:pt modelId="{29EF6B99-D079-46F4-8A6E-8889F7BE970A}" type="pres">
      <dgm:prSet presAssocID="{5DB5C30D-AD15-41D0-B7BB-36803F667E1E}" presName="dummyMaxCanvas" presStyleCnt="0">
        <dgm:presLayoutVars/>
      </dgm:prSet>
      <dgm:spPr/>
    </dgm:pt>
    <dgm:pt modelId="{76AE04D1-87C8-4E98-AD14-16A6DA65FA25}" type="pres">
      <dgm:prSet presAssocID="{5DB5C30D-AD15-41D0-B7BB-36803F667E1E}" presName="ThreeNodes_1" presStyleLbl="node1" presStyleIdx="0" presStyleCnt="3">
        <dgm:presLayoutVars>
          <dgm:bulletEnabled val="1"/>
        </dgm:presLayoutVars>
      </dgm:prSet>
      <dgm:spPr/>
    </dgm:pt>
    <dgm:pt modelId="{329A1815-6412-40C2-9C54-39BDF1090A08}" type="pres">
      <dgm:prSet presAssocID="{5DB5C30D-AD15-41D0-B7BB-36803F667E1E}" presName="ThreeNodes_2" presStyleLbl="node1" presStyleIdx="1" presStyleCnt="3" custScaleX="117647">
        <dgm:presLayoutVars>
          <dgm:bulletEnabled val="1"/>
        </dgm:presLayoutVars>
      </dgm:prSet>
      <dgm:spPr/>
    </dgm:pt>
    <dgm:pt modelId="{3CDCDEDF-E00A-436A-9920-E59F3E514382}" type="pres">
      <dgm:prSet presAssocID="{5DB5C30D-AD15-41D0-B7BB-36803F667E1E}" presName="ThreeNodes_3" presStyleLbl="node1" presStyleIdx="2" presStyleCnt="3">
        <dgm:presLayoutVars>
          <dgm:bulletEnabled val="1"/>
        </dgm:presLayoutVars>
      </dgm:prSet>
      <dgm:spPr/>
    </dgm:pt>
    <dgm:pt modelId="{8C2EEB60-7F46-4D9A-BD8B-7BBB832E35D6}" type="pres">
      <dgm:prSet presAssocID="{5DB5C30D-AD15-41D0-B7BB-36803F667E1E}" presName="ThreeConn_1-2" presStyleLbl="fgAccFollowNode1" presStyleIdx="0" presStyleCnt="2">
        <dgm:presLayoutVars>
          <dgm:bulletEnabled val="1"/>
        </dgm:presLayoutVars>
      </dgm:prSet>
      <dgm:spPr/>
    </dgm:pt>
    <dgm:pt modelId="{85400747-25EA-475A-BD66-76C0D1D2BD33}" type="pres">
      <dgm:prSet presAssocID="{5DB5C30D-AD15-41D0-B7BB-36803F667E1E}" presName="ThreeConn_2-3" presStyleLbl="fgAccFollowNode1" presStyleIdx="1" presStyleCnt="2">
        <dgm:presLayoutVars>
          <dgm:bulletEnabled val="1"/>
        </dgm:presLayoutVars>
      </dgm:prSet>
      <dgm:spPr/>
    </dgm:pt>
    <dgm:pt modelId="{169688FB-2327-453B-B21E-C7267FAEEB43}" type="pres">
      <dgm:prSet presAssocID="{5DB5C30D-AD15-41D0-B7BB-36803F667E1E}" presName="ThreeNodes_1_text" presStyleLbl="node1" presStyleIdx="2" presStyleCnt="3">
        <dgm:presLayoutVars>
          <dgm:bulletEnabled val="1"/>
        </dgm:presLayoutVars>
      </dgm:prSet>
      <dgm:spPr/>
    </dgm:pt>
    <dgm:pt modelId="{8BD06A23-C8FC-4D2A-8196-733165DDA030}" type="pres">
      <dgm:prSet presAssocID="{5DB5C30D-AD15-41D0-B7BB-36803F667E1E}" presName="ThreeNodes_2_text" presStyleLbl="node1" presStyleIdx="2" presStyleCnt="3">
        <dgm:presLayoutVars>
          <dgm:bulletEnabled val="1"/>
        </dgm:presLayoutVars>
      </dgm:prSet>
      <dgm:spPr/>
    </dgm:pt>
    <dgm:pt modelId="{5ABA839F-5987-4F6C-AF8C-C2365F7B30F0}" type="pres">
      <dgm:prSet presAssocID="{5DB5C30D-AD15-41D0-B7BB-36803F667E1E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908F1A0B-29DC-4A5B-AECC-CAEDE8D5310B}" type="presOf" srcId="{1001B80D-F467-47B1-990A-AAF3C1FBE82A}" destId="{85400747-25EA-475A-BD66-76C0D1D2BD33}" srcOrd="0" destOrd="0" presId="urn:microsoft.com/office/officeart/2005/8/layout/vProcess5"/>
    <dgm:cxn modelId="{C233D812-F420-4986-8716-C62D9A496ADF}" type="presOf" srcId="{9814CA97-C876-4316-A99F-AB2708001DCD}" destId="{3CDCDEDF-E00A-436A-9920-E59F3E514382}" srcOrd="0" destOrd="0" presId="urn:microsoft.com/office/officeart/2005/8/layout/vProcess5"/>
    <dgm:cxn modelId="{36EB551F-764C-4100-A7A1-BE7913F0A521}" type="presOf" srcId="{56DD3677-614F-45AB-A5FF-66C5A18BA702}" destId="{8BD06A23-C8FC-4D2A-8196-733165DDA030}" srcOrd="1" destOrd="0" presId="urn:microsoft.com/office/officeart/2005/8/layout/vProcess5"/>
    <dgm:cxn modelId="{12B2BE2A-CCCC-4281-8F9B-CF7D10373367}" srcId="{5DB5C30D-AD15-41D0-B7BB-36803F667E1E}" destId="{56DD3677-614F-45AB-A5FF-66C5A18BA702}" srcOrd="1" destOrd="0" parTransId="{8E3BAB02-5183-413C-92A2-E9D1C44ED780}" sibTransId="{1001B80D-F467-47B1-990A-AAF3C1FBE82A}"/>
    <dgm:cxn modelId="{20E6EA2B-F2E0-4C5E-8914-4FF81D82F79C}" type="presOf" srcId="{CA309E9C-F559-4482-9524-FFDBA48FE677}" destId="{76AE04D1-87C8-4E98-AD14-16A6DA65FA25}" srcOrd="0" destOrd="0" presId="urn:microsoft.com/office/officeart/2005/8/layout/vProcess5"/>
    <dgm:cxn modelId="{DC694C32-FE03-49A5-AC4D-6CD2A74E39C4}" type="presOf" srcId="{5DB5C30D-AD15-41D0-B7BB-36803F667E1E}" destId="{3E1CE82D-EC50-4B80-8988-87B83CA8A6B0}" srcOrd="0" destOrd="0" presId="urn:microsoft.com/office/officeart/2005/8/layout/vProcess5"/>
    <dgm:cxn modelId="{9101A974-4966-469D-9BED-756BA3EA4C2D}" type="presOf" srcId="{9814CA97-C876-4316-A99F-AB2708001DCD}" destId="{5ABA839F-5987-4F6C-AF8C-C2365F7B30F0}" srcOrd="1" destOrd="0" presId="urn:microsoft.com/office/officeart/2005/8/layout/vProcess5"/>
    <dgm:cxn modelId="{7C763D57-CEA9-4B59-B164-8D6C35BD0AD0}" type="presOf" srcId="{56DD3677-614F-45AB-A5FF-66C5A18BA702}" destId="{329A1815-6412-40C2-9C54-39BDF1090A08}" srcOrd="0" destOrd="0" presId="urn:microsoft.com/office/officeart/2005/8/layout/vProcess5"/>
    <dgm:cxn modelId="{F30F34A5-6F3E-42B0-A54B-EDD388667D45}" srcId="{5DB5C30D-AD15-41D0-B7BB-36803F667E1E}" destId="{9814CA97-C876-4316-A99F-AB2708001DCD}" srcOrd="2" destOrd="0" parTransId="{E47CD798-C744-4CA8-9ED7-2E4AABB6B7CE}" sibTransId="{C478134B-823D-41A5-8902-23489BEAE583}"/>
    <dgm:cxn modelId="{E4AA0EBF-FBDD-4361-A851-AB40911943DB}" srcId="{5DB5C30D-AD15-41D0-B7BB-36803F667E1E}" destId="{CA309E9C-F559-4482-9524-FFDBA48FE677}" srcOrd="0" destOrd="0" parTransId="{F8212226-ADC6-4B95-93B1-B5E34BDB2ECD}" sibTransId="{A8912002-7498-4647-AD66-1563AA72D54A}"/>
    <dgm:cxn modelId="{6AC99CCC-1426-46EA-966C-C73EBCA4C786}" type="presOf" srcId="{A8912002-7498-4647-AD66-1563AA72D54A}" destId="{8C2EEB60-7F46-4D9A-BD8B-7BBB832E35D6}" srcOrd="0" destOrd="0" presId="urn:microsoft.com/office/officeart/2005/8/layout/vProcess5"/>
    <dgm:cxn modelId="{5FF6DDD4-87CA-4785-B5B6-144872A925A7}" type="presOf" srcId="{CA309E9C-F559-4482-9524-FFDBA48FE677}" destId="{169688FB-2327-453B-B21E-C7267FAEEB43}" srcOrd="1" destOrd="0" presId="urn:microsoft.com/office/officeart/2005/8/layout/vProcess5"/>
    <dgm:cxn modelId="{E09FDCB8-1DCB-499A-904C-36D6F152CF46}" type="presParOf" srcId="{3E1CE82D-EC50-4B80-8988-87B83CA8A6B0}" destId="{29EF6B99-D079-46F4-8A6E-8889F7BE970A}" srcOrd="0" destOrd="0" presId="urn:microsoft.com/office/officeart/2005/8/layout/vProcess5"/>
    <dgm:cxn modelId="{08A54810-4CF2-4670-AD12-8BD6A0571FDE}" type="presParOf" srcId="{3E1CE82D-EC50-4B80-8988-87B83CA8A6B0}" destId="{76AE04D1-87C8-4E98-AD14-16A6DA65FA25}" srcOrd="1" destOrd="0" presId="urn:microsoft.com/office/officeart/2005/8/layout/vProcess5"/>
    <dgm:cxn modelId="{62A97C0C-5FDE-4534-9C85-EA68372D8EC3}" type="presParOf" srcId="{3E1CE82D-EC50-4B80-8988-87B83CA8A6B0}" destId="{329A1815-6412-40C2-9C54-39BDF1090A08}" srcOrd="2" destOrd="0" presId="urn:microsoft.com/office/officeart/2005/8/layout/vProcess5"/>
    <dgm:cxn modelId="{5B7FB576-9D31-40F0-A926-661B91F667AD}" type="presParOf" srcId="{3E1CE82D-EC50-4B80-8988-87B83CA8A6B0}" destId="{3CDCDEDF-E00A-436A-9920-E59F3E514382}" srcOrd="3" destOrd="0" presId="urn:microsoft.com/office/officeart/2005/8/layout/vProcess5"/>
    <dgm:cxn modelId="{F7E301DC-0FEA-493C-8B75-391D025F94CC}" type="presParOf" srcId="{3E1CE82D-EC50-4B80-8988-87B83CA8A6B0}" destId="{8C2EEB60-7F46-4D9A-BD8B-7BBB832E35D6}" srcOrd="4" destOrd="0" presId="urn:microsoft.com/office/officeart/2005/8/layout/vProcess5"/>
    <dgm:cxn modelId="{5A3F896A-CC32-49D6-A686-7A8F64E6C08B}" type="presParOf" srcId="{3E1CE82D-EC50-4B80-8988-87B83CA8A6B0}" destId="{85400747-25EA-475A-BD66-76C0D1D2BD33}" srcOrd="5" destOrd="0" presId="urn:microsoft.com/office/officeart/2005/8/layout/vProcess5"/>
    <dgm:cxn modelId="{CDD6E49C-8FB2-47AC-BD6C-A53629010818}" type="presParOf" srcId="{3E1CE82D-EC50-4B80-8988-87B83CA8A6B0}" destId="{169688FB-2327-453B-B21E-C7267FAEEB43}" srcOrd="6" destOrd="0" presId="urn:microsoft.com/office/officeart/2005/8/layout/vProcess5"/>
    <dgm:cxn modelId="{11471E16-3C62-4A34-A54C-02A8054EF363}" type="presParOf" srcId="{3E1CE82D-EC50-4B80-8988-87B83CA8A6B0}" destId="{8BD06A23-C8FC-4D2A-8196-733165DDA030}" srcOrd="7" destOrd="0" presId="urn:microsoft.com/office/officeart/2005/8/layout/vProcess5"/>
    <dgm:cxn modelId="{75C32BE0-B532-4E35-8C54-3CC55FB7C6A9}" type="presParOf" srcId="{3E1CE82D-EC50-4B80-8988-87B83CA8A6B0}" destId="{5ABA839F-5987-4F6C-AF8C-C2365F7B30F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AE04D1-87C8-4E98-AD14-16A6DA65FA25}">
      <dsp:nvSpPr>
        <dsp:cNvPr id="0" name=""/>
        <dsp:cNvSpPr/>
      </dsp:nvSpPr>
      <dsp:spPr>
        <a:xfrm>
          <a:off x="0" y="0"/>
          <a:ext cx="6549950" cy="1358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1.canny</a:t>
          </a:r>
          <a:r>
            <a:rPr lang="zh-TW" altLang="en-US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演算法</a:t>
          </a:r>
          <a:r>
            <a:rPr lang="en-US" altLang="zh-TW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-</a:t>
          </a:r>
          <a:r>
            <a:rPr lang="zh-TW" altLang="en-US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邊緣偵測</a:t>
          </a:r>
          <a:endParaRPr lang="zh-TW" altLang="en-US" sz="2600" kern="1200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sp:txBody>
      <dsp:txXfrm>
        <a:off x="39790" y="39790"/>
        <a:ext cx="5083981" cy="1278959"/>
      </dsp:txXfrm>
    </dsp:sp>
    <dsp:sp modelId="{329A1815-6412-40C2-9C54-39BDF1090A08}">
      <dsp:nvSpPr>
        <dsp:cNvPr id="0" name=""/>
        <dsp:cNvSpPr/>
      </dsp:nvSpPr>
      <dsp:spPr>
        <a:xfrm>
          <a:off x="1" y="1584962"/>
          <a:ext cx="7705820" cy="1358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2.minarearect-</a:t>
          </a:r>
          <a:r>
            <a:rPr lang="zh-TW" altLang="en-US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  <a:sym typeface="Salesforce Sans"/>
            </a:rPr>
            <a:t>找到包含邊緣之最小方框</a:t>
          </a:r>
          <a:endParaRPr lang="zh-TW" altLang="en-US" sz="2600" kern="1200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sp:txBody>
      <dsp:txXfrm>
        <a:off x="39791" y="1624752"/>
        <a:ext cx="5907432" cy="1278959"/>
      </dsp:txXfrm>
    </dsp:sp>
    <dsp:sp modelId="{3CDCDEDF-E00A-436A-9920-E59F3E514382}">
      <dsp:nvSpPr>
        <dsp:cNvPr id="0" name=""/>
        <dsp:cNvSpPr/>
      </dsp:nvSpPr>
      <dsp:spPr>
        <a:xfrm>
          <a:off x="1155873" y="3169924"/>
          <a:ext cx="6549950" cy="1358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rPr>
            <a:t>3. </a:t>
          </a:r>
          <a14:m xmlns:a14="http://schemas.microsoft.com/office/drawing/2010/main">
            <m:oMath xmlns:m="http://schemas.openxmlformats.org/officeDocument/2006/math">
              <m:r>
                <a:rPr lang="zh-TW" altLang="en-US" sz="2600" i="1" kern="1200" dirty="0" smtClean="0">
                  <a:latin typeface="Cambria Math" panose="02040503050406030204" pitchFamily="18" charset="0"/>
                  <a:ea typeface="+mj-ea"/>
                </a:rPr>
                <m:t>計算</m:t>
              </m:r>
              <m:r>
                <a:rPr lang="en-US" altLang="zh-TW" sz="2600" i="1" kern="1200" dirty="0" smtClean="0">
                  <a:latin typeface="Cambria Math" panose="02040503050406030204" pitchFamily="18" charset="0"/>
                  <a:ea typeface="+mj-ea"/>
                </a:rPr>
                <m:t>:</m:t>
              </m:r>
            </m:oMath>
          </a14:m>
          <a:r>
            <a:rPr lang="en-US" altLang="zh-TW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x</a:t>
          </a:r>
          <a14:m xmlns:a14="http://schemas.microsoft.com/office/drawing/2010/main">
            <m:oMath xmlns:m="http://schemas.openxmlformats.org/officeDocument/2006/math">
              <m:r>
                <a:rPr lang="en-US" altLang="zh-TW" sz="2600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 </m:t>
              </m:r>
              <m:r>
                <a:rPr lang="en-US" altLang="zh-TW" sz="2600" i="1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≈[</m:t>
              </m:r>
            </m:oMath>
          </a14:m>
          <a:r>
            <a:rPr lang="en-US" altLang="zh-TW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(2</a:t>
          </a:r>
          <a14:m xmlns:a14="http://schemas.microsoft.com/office/drawing/2010/main">
            <m:oMath xmlns:m="http://schemas.openxmlformats.org/officeDocument/2006/math">
              <m:r>
                <a:rPr lang="en-US" altLang="zh-TW" sz="2600" i="1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×</m:t>
              </m:r>
              <m:r>
                <a:rPr lang="en-US" altLang="zh-TW" sz="2600" i="1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𝑦</m:t>
              </m:r>
              <m:r>
                <a:rPr lang="en-US" altLang="zh-TW" sz="2600" i="1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×</m:t>
              </m:r>
              <m:func>
                <m:funcPr>
                  <m:ctrlPr>
                    <a:rPr lang="en-US" altLang="zh-TW" sz="2600" i="1" kern="120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</m:ctrlPr>
                </m:funcPr>
                <m:fName>
                  <m:r>
                    <m:rPr>
                      <m:sty m:val="p"/>
                    </m:rPr>
                    <a:rPr lang="en-US" altLang="zh-TW" sz="2600" kern="120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tan</m:t>
                  </m:r>
                </m:fName>
                <m:e>
                  <m:r>
                    <a:rPr lang="zh-TW" altLang="en-US" sz="2600" i="1" kern="120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m:t>𝜃</m:t>
                  </m:r>
                </m:e>
              </m:func>
            </m:oMath>
          </a14:m>
          <a:r>
            <a:rPr lang="en-US" altLang="zh-TW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)/N]</a:t>
          </a:r>
          <a14:m xmlns:a14="http://schemas.microsoft.com/office/drawing/2010/main">
            <m:oMath xmlns:m="http://schemas.openxmlformats.org/officeDocument/2006/math">
              <m:r>
                <a:rPr lang="en-US" altLang="zh-TW" sz="2600" i="1" kern="1200">
                  <a:latin typeface="Cambria Math" panose="02040503050406030204" pitchFamily="18" charset="0"/>
                  <a:ea typeface="Cambria Math" panose="02040503050406030204" pitchFamily="18" charset="0"/>
                </a:rPr>
                <m:t>×</m:t>
              </m:r>
            </m:oMath>
          </a14:m>
          <a:r>
            <a:rPr lang="en-US" altLang="zh-TW" sz="2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</a:t>
          </a:r>
          <a:endParaRPr lang="zh-TW" altLang="en-US" sz="2600" kern="1200" dirty="0">
            <a:latin typeface="Times New Roman" panose="02020603050405020304" pitchFamily="18" charset="0"/>
            <a:ea typeface="+mj-ea"/>
            <a:cs typeface="Times New Roman" panose="02020603050405020304" pitchFamily="18" charset="0"/>
          </a:endParaRPr>
        </a:p>
      </dsp:txBody>
      <dsp:txXfrm>
        <a:off x="1195663" y="3209714"/>
        <a:ext cx="5009383" cy="1278959"/>
      </dsp:txXfrm>
    </dsp:sp>
    <dsp:sp modelId="{8C2EEB60-7F46-4D9A-BD8B-7BBB832E35D6}">
      <dsp:nvSpPr>
        <dsp:cNvPr id="0" name=""/>
        <dsp:cNvSpPr/>
      </dsp:nvSpPr>
      <dsp:spPr>
        <a:xfrm>
          <a:off x="5666899" y="1030225"/>
          <a:ext cx="883050" cy="88305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600" kern="1200"/>
        </a:p>
      </dsp:txBody>
      <dsp:txXfrm>
        <a:off x="5865585" y="1030225"/>
        <a:ext cx="485678" cy="664495"/>
      </dsp:txXfrm>
    </dsp:sp>
    <dsp:sp modelId="{85400747-25EA-475A-BD66-76C0D1D2BD33}">
      <dsp:nvSpPr>
        <dsp:cNvPr id="0" name=""/>
        <dsp:cNvSpPr/>
      </dsp:nvSpPr>
      <dsp:spPr>
        <a:xfrm>
          <a:off x="6244836" y="2606131"/>
          <a:ext cx="883050" cy="88305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3600" kern="1200"/>
        </a:p>
      </dsp:txBody>
      <dsp:txXfrm>
        <a:off x="6443522" y="2606131"/>
        <a:ext cx="485678" cy="6644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A1CEFD47-19E1-481F-8F2F-C517C0D071C0}" type="datetime1">
              <a:rPr lang="zh-TW" altLang="en-US" smtClean="0">
                <a:latin typeface="細明體" panose="02020509000000000000" pitchFamily="49" charset="-120"/>
                <a:ea typeface="細明體" panose="02020509000000000000" pitchFamily="49" charset="-120"/>
              </a:rPr>
              <a:pPr algn="r" rtl="0"/>
              <a:t>2020/12/23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1114579-D02A-4B51-B5DF-8EC449F77AC7}" type="slidenum">
              <a:rPr lang="en-US" altLang="zh-TW" smtClean="0">
                <a:latin typeface="細明體" panose="02020509000000000000" pitchFamily="49" charset="-120"/>
                <a:ea typeface="細明體" panose="02020509000000000000" pitchFamily="49" charset="-120"/>
              </a:rPr>
              <a:pPr algn="r" rtl="0"/>
              <a:t>‹#›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2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8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9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algn="r"/>
            <a:fld id="{A1CEFD47-19E1-481F-8F2F-C517C0D071C0}" type="datetime1">
              <a:rPr lang="zh-TW" altLang="en-US" smtClean="0"/>
              <a:pPr algn="r"/>
              <a:t>2020/12/23</a:t>
            </a:fld>
            <a:endParaRPr lang="zh-TW" altLang="en-US" dirty="0"/>
          </a:p>
        </p:txBody>
      </p:sp>
      <p:sp>
        <p:nvSpPr>
          <p:cNvPr id="10" name="頁尾預留位置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11" name="投影片編號預留位置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algn="r"/>
            <a:fld id="{01114579-D02A-4B51-B5DF-8EC449F77AC7}" type="slidenum">
              <a:rPr lang="en-US" altLang="zh-TW" smtClean="0"/>
              <a:pPr algn="r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64878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38609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7706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VGG19-</a:t>
            </a:r>
            <a:r>
              <a:rPr lang="zh-TW" altLang="en-US" dirty="0"/>
              <a:t>準確率最高</a:t>
            </a:r>
            <a:r>
              <a:rPr lang="en-US" altLang="zh-TW"/>
              <a:t>70%,</a:t>
            </a:r>
            <a:endParaRPr lang="en-US" altLang="zh-TW" dirty="0"/>
          </a:p>
          <a:p>
            <a:r>
              <a:rPr lang="en-US" altLang="zh-TW" dirty="0"/>
              <a:t>vgg19</a:t>
            </a:r>
            <a:r>
              <a:rPr lang="zh-TW" altLang="en-US" dirty="0"/>
              <a:t>準確率不高的可能原因</a:t>
            </a:r>
            <a:r>
              <a:rPr lang="en-US" altLang="zh-TW" dirty="0"/>
              <a:t>:resize</a:t>
            </a:r>
            <a:r>
              <a:rPr lang="zh-TW" altLang="en-US" dirty="0"/>
              <a:t>到</a:t>
            </a:r>
            <a:r>
              <a:rPr lang="en-US" altLang="zh-TW" dirty="0"/>
              <a:t>224*224</a:t>
            </a:r>
          </a:p>
          <a:p>
            <a:r>
              <a:rPr lang="en-US" altLang="zh-TW" dirty="0"/>
              <a:t>yolov4-3min</a:t>
            </a:r>
          </a:p>
          <a:p>
            <a:r>
              <a:rPr lang="en-US" altLang="zh-TW" dirty="0"/>
              <a:t>yoolov3-Tiny:test</a:t>
            </a:r>
            <a:r>
              <a:rPr lang="zh-TW" altLang="en-US" dirty="0"/>
              <a:t>一張照片</a:t>
            </a:r>
            <a:r>
              <a:rPr lang="en-US" altLang="zh-TW" dirty="0"/>
              <a:t>40</a:t>
            </a:r>
            <a:r>
              <a:rPr lang="zh-TW" altLang="en-US" dirty="0"/>
              <a:t>秒</a:t>
            </a:r>
            <a:endParaRPr lang="en-US" altLang="zh-TW" dirty="0"/>
          </a:p>
          <a:p>
            <a:r>
              <a:rPr lang="en-US" altLang="zh-TW" dirty="0" err="1"/>
              <a:t>mobilenet</a:t>
            </a:r>
            <a:r>
              <a:rPr lang="en-US" altLang="zh-TW" dirty="0"/>
              <a:t>-paper</a:t>
            </a:r>
            <a:r>
              <a:rPr lang="zh-TW" altLang="en-US" dirty="0"/>
              <a:t>中準確率最高</a:t>
            </a:r>
            <a:r>
              <a:rPr lang="en-US" altLang="zh-TW"/>
              <a:t>88.7%,</a:t>
            </a:r>
            <a:r>
              <a:rPr lang="zh-TW" altLang="en-US"/>
              <a:t>框架類似</a:t>
            </a:r>
            <a:r>
              <a:rPr lang="en-US" altLang="zh-TW"/>
              <a:t>yolo,</a:t>
            </a:r>
            <a:r>
              <a:rPr lang="zh-TW" altLang="en-US"/>
              <a:t>有</a:t>
            </a:r>
            <a:r>
              <a:rPr lang="en-US" altLang="zh-TW"/>
              <a:t>21layer,label</a:t>
            </a:r>
            <a:r>
              <a:rPr lang="zh-TW" altLang="en-US" dirty="0"/>
              <a:t>麻煩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15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8993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三層全連階層才對</a:t>
            </a:r>
            <a:r>
              <a:rPr lang="en-US" altLang="zh-TW" dirty="0"/>
              <a:t>?</a:t>
            </a:r>
          </a:p>
          <a:p>
            <a:r>
              <a:rPr lang="zh-TW" altLang="en-US" dirty="0"/>
              <a:t>應加上架構表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16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72233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19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9960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58172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452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7706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7112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45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8281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VGG19-</a:t>
            </a:r>
            <a:r>
              <a:rPr lang="zh-TW" altLang="en-US" dirty="0"/>
              <a:t>準確率最高</a:t>
            </a:r>
            <a:r>
              <a:rPr lang="en-US" altLang="zh-TW"/>
              <a:t>70%,</a:t>
            </a:r>
            <a:endParaRPr lang="en-US" altLang="zh-TW" dirty="0"/>
          </a:p>
          <a:p>
            <a:r>
              <a:rPr lang="en-US" altLang="zh-TW" dirty="0"/>
              <a:t>vgg19</a:t>
            </a:r>
            <a:r>
              <a:rPr lang="zh-TW" altLang="en-US" dirty="0"/>
              <a:t>準確率不高的可能原因</a:t>
            </a:r>
            <a:r>
              <a:rPr lang="en-US" altLang="zh-TW" dirty="0"/>
              <a:t>:resize</a:t>
            </a:r>
            <a:r>
              <a:rPr lang="zh-TW" altLang="en-US" dirty="0"/>
              <a:t>到</a:t>
            </a:r>
            <a:r>
              <a:rPr lang="en-US" altLang="zh-TW" dirty="0"/>
              <a:t>224*224</a:t>
            </a:r>
          </a:p>
          <a:p>
            <a:r>
              <a:rPr lang="en-US" altLang="zh-TW" dirty="0"/>
              <a:t>yolov4-3min</a:t>
            </a:r>
          </a:p>
          <a:p>
            <a:r>
              <a:rPr lang="en-US" altLang="zh-TW" dirty="0"/>
              <a:t>yoolov3-Tiny:test</a:t>
            </a:r>
            <a:r>
              <a:rPr lang="zh-TW" altLang="en-US" dirty="0"/>
              <a:t>一張照片</a:t>
            </a:r>
            <a:r>
              <a:rPr lang="en-US" altLang="zh-TW" dirty="0"/>
              <a:t>40</a:t>
            </a:r>
            <a:r>
              <a:rPr lang="zh-TW" altLang="en-US" dirty="0"/>
              <a:t>秒</a:t>
            </a:r>
            <a:endParaRPr lang="en-US" altLang="zh-TW" dirty="0"/>
          </a:p>
          <a:p>
            <a:r>
              <a:rPr lang="en-US" altLang="zh-TW" dirty="0" err="1"/>
              <a:t>mobilenet</a:t>
            </a:r>
            <a:r>
              <a:rPr lang="en-US" altLang="zh-TW" dirty="0"/>
              <a:t>-paper</a:t>
            </a:r>
            <a:r>
              <a:rPr lang="zh-TW" altLang="en-US" dirty="0"/>
              <a:t>中準確率最高</a:t>
            </a:r>
            <a:r>
              <a:rPr lang="en-US" altLang="zh-TW"/>
              <a:t>88.7%,</a:t>
            </a:r>
            <a:r>
              <a:rPr lang="zh-TW" altLang="en-US"/>
              <a:t>框架類似</a:t>
            </a:r>
            <a:r>
              <a:rPr lang="en-US" altLang="zh-TW"/>
              <a:t>yolo,</a:t>
            </a:r>
            <a:r>
              <a:rPr lang="zh-TW" altLang="en-US"/>
              <a:t>有</a:t>
            </a:r>
            <a:r>
              <a:rPr lang="en-US" altLang="zh-TW"/>
              <a:t>21layer,label</a:t>
            </a:r>
            <a:r>
              <a:rPr lang="zh-TW" altLang="en-US" dirty="0"/>
              <a:t>麻煩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28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28070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類似</a:t>
            </a:r>
            <a:r>
              <a:rPr lang="en-US" altLang="zh-TW" dirty="0" err="1"/>
              <a:t>lenet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30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08353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i="0" kern="1200" dirty="0" err="1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Softmax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-based: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这类方法利用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pre-trained model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输出的最大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softmax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概率进行统计分析，统计发现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OOD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样本和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ID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样本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softmax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概率的分布情况，试图将二者的分布差距加大，然后选取合适的阈值来判断一个样本属于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OOD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还是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ID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。这类方法简单且有效，不用修改分类模型的结构，也不需要训练一个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OOD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样本分类器。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36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38600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7993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3006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7997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12254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1938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b="1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Gaussian Filter:7*7</a:t>
            </a:r>
          </a:p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透過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Sobel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rPr>
              <a:t>濾波器濾出</a:t>
            </a:r>
            <a:r>
              <a:rPr lang="zh-TW" altLang="en-US" dirty="0"/>
              <a:t>水平與垂直梯度</a:t>
            </a:r>
            <a:r>
              <a:rPr lang="en-US" altLang="zh-TW" dirty="0"/>
              <a:t>(</a:t>
            </a:r>
            <a:r>
              <a:rPr lang="en-US" altLang="zh-TW" dirty="0" err="1"/>
              <a:t>Gx,Gy</a:t>
            </a:r>
            <a:r>
              <a:rPr lang="en-US" altLang="zh-TW" dirty="0"/>
              <a:t>),</a:t>
            </a:r>
            <a:r>
              <a:rPr lang="zh-TW" altLang="en-US" dirty="0"/>
              <a:t>再將這兩個梯度平方後相加</a:t>
            </a:r>
            <a:r>
              <a:rPr lang="en-US" altLang="zh-TW" dirty="0"/>
              <a:t>,</a:t>
            </a:r>
            <a:r>
              <a:rPr lang="zh-TW" altLang="en-US" dirty="0"/>
              <a:t>最後開根號得到梯度強度。梯度方向用</a:t>
            </a:r>
            <a:r>
              <a:rPr lang="en-US" altLang="zh-TW" dirty="0"/>
              <a:t>arctan </a:t>
            </a:r>
            <a:r>
              <a:rPr lang="en-US" altLang="zh-TW" dirty="0" err="1"/>
              <a:t>Gx</a:t>
            </a:r>
            <a:r>
              <a:rPr lang="en-US" altLang="zh-TW" dirty="0"/>
              <a:t>/</a:t>
            </a:r>
            <a:r>
              <a:rPr lang="en-US" altLang="zh-TW" dirty="0" err="1"/>
              <a:t>Gy</a:t>
            </a:r>
            <a:r>
              <a:rPr lang="zh-TW" altLang="en-US" dirty="0"/>
              <a:t> 求角度</a:t>
            </a:r>
            <a:endParaRPr lang="en-US" altLang="zh-TW" dirty="0"/>
          </a:p>
          <a:p>
            <a:r>
              <a:rPr lang="zh-TW" altLang="en-US" dirty="0"/>
              <a:t>歸</a:t>
            </a:r>
            <a:r>
              <a:rPr lang="en-US" altLang="zh-TW" dirty="0"/>
              <a:t>0</a:t>
            </a:r>
            <a:r>
              <a:rPr lang="zh-TW" altLang="en-US" dirty="0"/>
              <a:t>抑制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889539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850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376792" y="1905003"/>
            <a:ext cx="9435241" cy="1625599"/>
          </a:xfrm>
        </p:spPr>
        <p:txBody>
          <a:bodyPr rtlCol="0">
            <a:normAutofit/>
          </a:bodyPr>
          <a:lstStyle>
            <a:lvl1pPr algn="ctr" rtl="0">
              <a:lnSpc>
                <a:spcPct val="90000"/>
              </a:lnSpc>
              <a:defRPr sz="4800"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82103" y="3657123"/>
            <a:ext cx="9429931" cy="991077"/>
          </a:xfrm>
        </p:spPr>
        <p:txBody>
          <a:bodyPr rtlCol="0">
            <a:normAutofit/>
          </a:bodyPr>
          <a:lstStyle>
            <a:lvl1pPr marL="0" indent="0" algn="ctr" rtl="0">
              <a:spcBef>
                <a:spcPts val="0"/>
              </a:spcBef>
              <a:buNone/>
              <a:defRPr sz="2000" cap="all" baseline="0"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10E93E6D-1C1A-4578-8430-DDBE95D1360E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grpSp>
        <p:nvGrpSpPr>
          <p:cNvPr id="7" name="群組 6"/>
          <p:cNvGrpSpPr/>
          <p:nvPr/>
        </p:nvGrpSpPr>
        <p:grpSpPr>
          <a:xfrm>
            <a:off x="1218882" y="1600200"/>
            <a:ext cx="9739746" cy="73152"/>
            <a:chOff x="914400" y="1200150"/>
            <a:chExt cx="7306712" cy="54864"/>
          </a:xfrm>
        </p:grpSpPr>
        <p:sp>
          <p:nvSpPr>
            <p:cNvPr id="8" name="橢圓​​ 7"/>
            <p:cNvSpPr/>
            <p:nvPr/>
          </p:nvSpPr>
          <p:spPr>
            <a:xfrm>
              <a:off x="8166248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" name="橢圓​​ 8"/>
            <p:cNvSpPr/>
            <p:nvPr/>
          </p:nvSpPr>
          <p:spPr>
            <a:xfrm>
              <a:off x="914400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1036847" y="12076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1" name="直線接點 10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接點​​ 11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群組 12"/>
          <p:cNvGrpSpPr/>
          <p:nvPr/>
        </p:nvGrpSpPr>
        <p:grpSpPr>
          <a:xfrm>
            <a:off x="1218882" y="4851400"/>
            <a:ext cx="9739746" cy="73152"/>
            <a:chOff x="914400" y="3638550"/>
            <a:chExt cx="7306712" cy="54864"/>
          </a:xfrm>
        </p:grpSpPr>
        <p:sp>
          <p:nvSpPr>
            <p:cNvPr id="14" name="橢圓​​ 13"/>
            <p:cNvSpPr/>
            <p:nvPr/>
          </p:nvSpPr>
          <p:spPr>
            <a:xfrm>
              <a:off x="8166248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" name="橢圓​​ 14"/>
            <p:cNvSpPr/>
            <p:nvPr/>
          </p:nvSpPr>
          <p:spPr>
            <a:xfrm>
              <a:off x="914400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grpSp>
          <p:nvGrpSpPr>
            <p:cNvPr id="16" name="群組 15"/>
            <p:cNvGrpSpPr/>
            <p:nvPr/>
          </p:nvGrpSpPr>
          <p:grpSpPr>
            <a:xfrm>
              <a:off x="1036847" y="36460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7" name="直線接點 16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​ 17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3764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EBAA361-5631-4A66-8E58-71116CE3009D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232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834563" y="434975"/>
            <a:ext cx="1168400" cy="5661025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217613" y="434975"/>
            <a:ext cx="8413750" cy="5661025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BAF94E5-5056-4E49-8C98-EB2B1D8DB9AA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57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2pPr>
            <a:lvl3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3pPr>
            <a:lvl4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4pPr>
            <a:lvl5pPr algn="l" rtl="0"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A0EB4BA-7671-4262-AC92-0CCA5EED01F2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90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22030" y="990599"/>
            <a:ext cx="9344765" cy="2235203"/>
          </a:xfrm>
        </p:spPr>
        <p:txBody>
          <a:bodyPr rtlCol="0" anchor="b">
            <a:normAutofit/>
          </a:bodyPr>
          <a:lstStyle>
            <a:lvl1pPr algn="ctr" rtl="0">
              <a:lnSpc>
                <a:spcPct val="90000"/>
              </a:lnSpc>
              <a:defRPr sz="4800" b="0" cap="none" baseline="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422030" y="3733800"/>
            <a:ext cx="9344765" cy="1219200"/>
          </a:xfrm>
        </p:spPr>
        <p:txBody>
          <a:bodyPr rtlCol="0" anchor="t"/>
          <a:lstStyle>
            <a:lvl1pPr marL="0" indent="0" algn="ctr" rtl="0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7874307-05D0-43FD-B8A0-80AC6FCC3AB2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>
            <a:off x="3273781" y="3475736"/>
            <a:ext cx="5641265" cy="54864"/>
            <a:chOff x="2455975" y="2588441"/>
            <a:chExt cx="4232051" cy="41148"/>
          </a:xfrm>
        </p:grpSpPr>
        <p:sp>
          <p:nvSpPr>
            <p:cNvPr id="14" name="橢圓​​ 13"/>
            <p:cNvSpPr/>
            <p:nvPr/>
          </p:nvSpPr>
          <p:spPr>
            <a:xfrm>
              <a:off x="6642306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endParaRPr>
            </a:p>
          </p:txBody>
        </p:sp>
        <p:sp>
          <p:nvSpPr>
            <p:cNvPr id="15" name="橢圓​​ 14"/>
            <p:cNvSpPr/>
            <p:nvPr/>
          </p:nvSpPr>
          <p:spPr>
            <a:xfrm>
              <a:off x="2455975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endParaRPr>
            </a:p>
          </p:txBody>
        </p:sp>
        <p:grpSp>
          <p:nvGrpSpPr>
            <p:cNvPr id="16" name="群組 15"/>
            <p:cNvGrpSpPr/>
            <p:nvPr/>
          </p:nvGrpSpPr>
          <p:grpSpPr>
            <a:xfrm>
              <a:off x="2563229" y="2594391"/>
              <a:ext cx="4023360" cy="29249"/>
              <a:chOff x="2550323" y="3458731"/>
              <a:chExt cx="4023360" cy="38998"/>
            </a:xfrm>
          </p:grpSpPr>
          <p:cxnSp>
            <p:nvCxnSpPr>
              <p:cNvPr id="17" name="直線接點 16"/>
              <p:cNvCxnSpPr/>
              <p:nvPr/>
            </p:nvCxnSpPr>
            <p:spPr>
              <a:xfrm>
                <a:off x="2550323" y="3458731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8" name="直線接點​ 17"/>
              <p:cNvCxnSpPr/>
              <p:nvPr/>
            </p:nvCxnSpPr>
            <p:spPr>
              <a:xfrm>
                <a:off x="2550323" y="3497729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218883" y="1803400"/>
            <a:ext cx="4773956" cy="4267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/>
            </a:lvl8pPr>
            <a:lvl9pPr algn="l" rtl="0">
              <a:defRPr sz="18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95986" y="1803400"/>
            <a:ext cx="4773956" cy="4267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 baseline="0"/>
            </a:lvl8pPr>
            <a:lvl9pPr algn="l" rtl="0">
              <a:defRPr sz="1800"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179F15-E54C-4D44-A1B3-CBF0269A4E93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77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22945" y="1803400"/>
            <a:ext cx="4769806" cy="71120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218883" y="2514600"/>
            <a:ext cx="4773956" cy="3556000"/>
          </a:xfrm>
        </p:spPr>
        <p:txBody>
          <a:bodyPr rtlCol="0">
            <a:normAutofit/>
          </a:bodyPr>
          <a:lstStyle>
            <a:lvl1pPr algn="l" rtl="0">
              <a:spcBef>
                <a:spcPts val="1600"/>
              </a:spcBef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200049" y="1803400"/>
            <a:ext cx="4769806" cy="71120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95986" y="2514600"/>
            <a:ext cx="4773956" cy="3556000"/>
          </a:xfrm>
        </p:spPr>
        <p:txBody>
          <a:bodyPr rtlCol="0">
            <a:normAutofit/>
          </a:bodyPr>
          <a:lstStyle>
            <a:lvl1pPr algn="l" rtl="0">
              <a:spcBef>
                <a:spcPts val="1600"/>
              </a:spcBef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CD8924F-A57F-46CA-89F1-C98035965FA8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258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1D1FA3C-4084-4F38-B5A2-BCF7C583F391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32231CC-DBF0-4812-BA31-22A5C68AC5A8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3200" b="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 baseline="0"/>
            </a:lvl8pPr>
            <a:lvl9pPr algn="l" rtl="0">
              <a:defRPr sz="1600"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14C1E2B-2CE8-47FF-8533-9F4C5DBC0DEC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3200" b="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3" name="圖片預留位置 2" descr="要新增影像的空白預留位置。按一下預留位置，然後選取您想要新增的影像。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 rtlCol="0">
            <a:normAutofit/>
          </a:bodyPr>
          <a:lstStyle>
            <a:lvl1pPr marL="0" indent="0" algn="ctr" rtl="0">
              <a:buNone/>
              <a:defRPr sz="24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20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EDE516B5-D372-46A6-A72B-90B590684771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2400" noProof="0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304721" y="301752"/>
            <a:ext cx="11579384" cy="6254496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69804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zh-TW" altLang="en-US" noProof="0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18883" y="1803400"/>
            <a:ext cx="975106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218882" y="6172200"/>
            <a:ext cx="741487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91873229-E7B4-4D3C-A06D-ED2FCCB7D8DD}" type="datetime1">
              <a:rPr lang="zh-TW" altLang="en-US" smtClean="0"/>
              <a:t>2020/12/23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258928" y="6172200"/>
            <a:ext cx="711015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4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1.emf"/><Relationship Id="rId4" Type="http://schemas.openxmlformats.org/officeDocument/2006/relationships/oleObject" Target="../embeddings/oleObject1.bin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9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package" Target="../embeddings/Microsoft_Visio_Drawing3.vsdx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2.vsdx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結合深度學習及影像處理技術之魚類辨識、長度計算系統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  <a:sym typeface="Salesforce Sans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+mj-ea"/>
                <a:ea typeface="+mj-ea"/>
                <a:sym typeface="Salesforce Sans"/>
              </a:rPr>
              <a:t>專題生</a:t>
            </a:r>
            <a:r>
              <a:rPr lang="en-US" altLang="zh-TW" dirty="0">
                <a:latin typeface="+mj-ea"/>
                <a:ea typeface="+mj-ea"/>
                <a:sym typeface="Salesforce Sans"/>
              </a:rPr>
              <a:t>:</a:t>
            </a:r>
            <a:r>
              <a:rPr lang="zh-TW" altLang="en-US" dirty="0">
                <a:latin typeface="+mj-ea"/>
                <a:ea typeface="+mj-ea"/>
                <a:sym typeface="Salesforce Sans"/>
              </a:rPr>
              <a:t>王樸、吳承威</a:t>
            </a:r>
            <a:endParaRPr lang="en-US" altLang="zh-TW" dirty="0">
              <a:latin typeface="+mj-ea"/>
              <a:ea typeface="+mj-ea"/>
              <a:sym typeface="Salesforce Sans"/>
            </a:endParaRPr>
          </a:p>
          <a:p>
            <a:pPr rtl="0"/>
            <a:r>
              <a:rPr lang="zh-TW" altLang="en-US" dirty="0">
                <a:latin typeface="+mj-ea"/>
                <a:ea typeface="+mj-ea"/>
                <a:sym typeface="Salesforce Sans"/>
              </a:rPr>
              <a:t>指導教授</a:t>
            </a:r>
            <a:r>
              <a:rPr lang="en-US" altLang="zh-TW" dirty="0">
                <a:latin typeface="+mj-ea"/>
                <a:ea typeface="+mj-ea"/>
                <a:sym typeface="Salesforce Sans"/>
              </a:rPr>
              <a:t>:</a:t>
            </a:r>
            <a:r>
              <a:rPr lang="zh-TW" altLang="en-US" dirty="0">
                <a:latin typeface="+mj-ea"/>
                <a:ea typeface="+mj-ea"/>
                <a:sym typeface="Salesforce Sans"/>
              </a:rPr>
              <a:t>林政宏教授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03D1AF9-ED72-43B5-8007-D32819F5C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7543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 rtlCol="0"/>
          <a:lstStyle/>
          <a:p>
            <a:pPr rtl="0"/>
            <a:r>
              <a:rPr lang="zh-TW" altLang="en-US" dirty="0">
                <a:latin typeface="細明體" panose="02020509000000000000" pitchFamily="49" charset="-120"/>
                <a:ea typeface="細明體" panose="02020509000000000000" pitchFamily="49" charset="-120"/>
                <a:sym typeface="Salesforce Sans"/>
              </a:rPr>
              <a:t>步驟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11678AFB-9012-43CF-8879-A56E13678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10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E64A780-48C0-4FA5-815C-FA611B5B9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715" y="23717806"/>
            <a:ext cx="4734098" cy="9442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資料庫圖表 3">
                <a:extLst>
                  <a:ext uri="{FF2B5EF4-FFF2-40B4-BE49-F238E27FC236}">
                    <a16:creationId xmlns:a16="http://schemas.microsoft.com/office/drawing/2014/main" id="{A5D34132-8CE9-4CA7-A04F-17CEEDBC737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34834535"/>
                  </p:ext>
                </p:extLst>
              </p:nvPr>
            </p:nvGraphicFramePr>
            <p:xfrm>
              <a:off x="1196900" y="1679296"/>
              <a:ext cx="7705824" cy="452846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4" r:lo="rId5" r:qs="rId6" r:cs="rId7"/>
              </a:graphicData>
            </a:graphic>
          </p:graphicFrame>
        </mc:Choice>
        <mc:Fallback xmlns="">
          <p:graphicFrame>
            <p:nvGraphicFramePr>
              <p:cNvPr id="4" name="資料庫圖表 3">
                <a:extLst>
                  <a:ext uri="{FF2B5EF4-FFF2-40B4-BE49-F238E27FC236}">
                    <a16:creationId xmlns:a16="http://schemas.microsoft.com/office/drawing/2014/main" id="{A5D34132-8CE9-4CA7-A04F-17CEEDBC737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734834535"/>
                  </p:ext>
                </p:extLst>
              </p:nvPr>
            </p:nvGraphicFramePr>
            <p:xfrm>
              <a:off x="1196900" y="1679296"/>
              <a:ext cx="7705824" cy="4528464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9" r:lo="rId10" r:qs="rId11" r:cs="rId12"/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50725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C71A4A93-F704-4FED-8160-34DEB8BF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canny</a:t>
            </a:r>
            <a:r>
              <a:rPr lang="zh-TW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演算法</a:t>
            </a:r>
            <a:r>
              <a:rPr lang="en-US" altLang="zh-TW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邊緣偵測</a:t>
            </a:r>
            <a:endParaRPr lang="zh-TW" altLang="en-US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543D9B3F-9ADD-4C1C-86CB-A32025510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2" y="1600200"/>
            <a:ext cx="9751060" cy="426720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+mn-ea"/>
                <a:ea typeface="+mn-ea"/>
              </a:rPr>
              <a:t>分成以下五個步驟</a:t>
            </a:r>
            <a:r>
              <a:rPr lang="en-US" altLang="zh-TW" dirty="0">
                <a:latin typeface="+mn-ea"/>
                <a:ea typeface="+mn-ea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+mn-ea"/>
                <a:ea typeface="+mn-ea"/>
              </a:rPr>
              <a:t>將輸入影像灰階化</a:t>
            </a:r>
            <a:endParaRPr lang="en-US" altLang="zh-TW" dirty="0">
              <a:latin typeface="+mn-ea"/>
              <a:ea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+mn-ea"/>
                <a:ea typeface="+mn-ea"/>
              </a:rPr>
              <a:t>高斯濾波器濾除雜訊</a:t>
            </a:r>
            <a:endParaRPr lang="en-US" altLang="zh-TW" dirty="0">
              <a:latin typeface="+mn-ea"/>
              <a:ea typeface="+mn-ea"/>
            </a:endParaRPr>
          </a:p>
          <a:p>
            <a:pPr marL="457200" indent="-457200">
              <a:buFont typeface="+mj-lt"/>
              <a:buAutoNum type="arabicPeriod"/>
            </a:pPr>
            <a:r>
              <a:rPr lang="zh-TW" altLang="en-US" dirty="0">
                <a:latin typeface="+mn-ea"/>
                <a:ea typeface="+mn-ea"/>
              </a:rPr>
              <a:t>計算每個像素的</a:t>
            </a:r>
            <a:endParaRPr lang="en-US" altLang="zh-TW" dirty="0">
              <a:latin typeface="+mn-ea"/>
              <a:ea typeface="+mn-ea"/>
            </a:endParaRPr>
          </a:p>
          <a:p>
            <a:pPr marL="0" indent="0">
              <a:buNone/>
            </a:pPr>
            <a:r>
              <a:rPr lang="zh-TW" altLang="en-US" dirty="0">
                <a:latin typeface="+mn-ea"/>
                <a:ea typeface="+mn-ea"/>
              </a:rPr>
              <a:t>梯度方向與梯度強度</a:t>
            </a:r>
            <a:endParaRPr lang="en-US" altLang="zh-TW" dirty="0">
              <a:latin typeface="+mn-ea"/>
              <a:ea typeface="+mn-ea"/>
            </a:endParaRPr>
          </a:p>
          <a:p>
            <a:pPr marL="457200" indent="-457200">
              <a:buAutoNum type="arabicPeriod" startAt="4"/>
            </a:pPr>
            <a:r>
              <a:rPr lang="zh-TW" altLang="en-US" dirty="0">
                <a:latin typeface="+mn-ea"/>
                <a:ea typeface="+mn-ea"/>
              </a:rPr>
              <a:t>非最大值抑制</a:t>
            </a:r>
            <a:endParaRPr lang="en-US" altLang="zh-TW" dirty="0">
              <a:latin typeface="+mn-ea"/>
              <a:ea typeface="+mn-ea"/>
            </a:endParaRPr>
          </a:p>
          <a:p>
            <a:pPr marL="457200" indent="-457200">
              <a:buAutoNum type="arabicPeriod" startAt="4"/>
            </a:pPr>
            <a:r>
              <a:rPr lang="zh-TW" altLang="en-US" dirty="0">
                <a:latin typeface="+mn-ea"/>
                <a:ea typeface="+mn-ea"/>
              </a:rPr>
              <a:t>檢測是否為真實邊緣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77CF905D-90E7-4569-92D1-72491D533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340" y="415365"/>
            <a:ext cx="6233114" cy="1971213"/>
          </a:xfrm>
          <a:prstGeom prst="rect">
            <a:avLst/>
          </a:prstGeom>
        </p:spPr>
      </p:pic>
      <p:pic>
        <p:nvPicPr>
          <p:cNvPr id="2050" name="Picture 2" descr="cannyfish">
            <a:extLst>
              <a:ext uri="{FF2B5EF4-FFF2-40B4-BE49-F238E27FC236}">
                <a16:creationId xmlns:a16="http://schemas.microsoft.com/office/drawing/2014/main" id="{31EEC3CF-0CA3-4C7D-B752-AB0E08B79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160" y="4640273"/>
            <a:ext cx="6310293" cy="1853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2" descr="Image for post">
            <a:extLst>
              <a:ext uri="{FF2B5EF4-FFF2-40B4-BE49-F238E27FC236}">
                <a16:creationId xmlns:a16="http://schemas.microsoft.com/office/drawing/2014/main" id="{EDA7FEA2-3DA5-486B-8B9C-E3320EB94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161" y="2538978"/>
            <a:ext cx="6310293" cy="207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E56ECAB-8BAD-4138-A0BC-7DAEB5310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702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標題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 altLang="zh-TW" dirty="0" err="1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minarearect</a:t>
            </a:r>
            <a:r>
              <a:rPr lang="en-US" altLang="zh-TW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-</a:t>
            </a:r>
            <a:r>
              <a:rPr lang="zh-TW" altLang="en-US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sym typeface="Salesforce Sans"/>
              </a:rPr>
              <a:t>找到包含邊緣之最小方框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42DA91-916E-49FC-9EF3-9FCE3D3B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6057637E-76EB-4318-905B-28888FBF4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12</a:t>
            </a:fld>
            <a:endParaRPr lang="zh-TW" altLang="en-US" dirty="0"/>
          </a:p>
        </p:txBody>
      </p:sp>
      <p:pic>
        <p:nvPicPr>
          <p:cNvPr id="3074" name="Picture 2" descr="contour">
            <a:extLst>
              <a:ext uri="{FF2B5EF4-FFF2-40B4-BE49-F238E27FC236}">
                <a16:creationId xmlns:a16="http://schemas.microsoft.com/office/drawing/2014/main" id="{553AB66F-9A06-4F7E-899D-0845E08304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956" y="2564904"/>
            <a:ext cx="7485042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9241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細明體" panose="02020509000000000000" pitchFamily="49" charset="-120"/>
                <a:ea typeface="細明體" panose="02020509000000000000" pitchFamily="49" charset="-120"/>
                <a:sym typeface="Salesforce Sans"/>
              </a:rPr>
              <a:t>計算</a:t>
            </a:r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E07E23E1-EE92-43B1-8583-F6E680C0F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CC8F200-F002-40AD-ACAF-9B7E77C88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13</a:t>
            </a:fld>
            <a:endParaRPr lang="zh-TW" altLang="en-US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584A62B4-D0C6-471D-9072-9BDD08338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644203"/>
              </p:ext>
            </p:extLst>
          </p:nvPr>
        </p:nvGraphicFramePr>
        <p:xfrm>
          <a:off x="6376134" y="3067097"/>
          <a:ext cx="4536029" cy="292608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4536029">
                  <a:extLst>
                    <a:ext uri="{9D8B030D-6E8A-4147-A177-3AD203B41FA5}">
                      <a16:colId xmlns:a16="http://schemas.microsoft.com/office/drawing/2014/main" val="900757751"/>
                    </a:ext>
                  </a:extLst>
                </a:gridCol>
              </a:tblGrid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目標物長度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5269735"/>
                  </a:ext>
                </a:extLst>
              </a:tr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相機高度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9750151"/>
                  </a:ext>
                </a:extLst>
              </a:tr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θ: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照相機拍射夾角的一半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041224"/>
                  </a:ext>
                </a:extLst>
              </a:tr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照片長邊像素數量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253070"/>
                  </a:ext>
                </a:extLst>
              </a:tr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目標物長邊像素數量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0024438"/>
                  </a:ext>
                </a:extLst>
              </a:tr>
              <a:tr h="43743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l:</a:t>
                      </a:r>
                      <a:r>
                        <a:rPr lang="zh-TW" altLang="en-US" sz="32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單位像素之長度</a:t>
                      </a:r>
                      <a:endParaRPr lang="zh-TW" alt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0940377"/>
                  </a:ext>
                </a:extLst>
              </a:tr>
            </a:tbl>
          </a:graphicData>
        </a:graphic>
      </p:graphicFrame>
      <p:grpSp>
        <p:nvGrpSpPr>
          <p:cNvPr id="11" name="Group 210">
            <a:extLst>
              <a:ext uri="{FF2B5EF4-FFF2-40B4-BE49-F238E27FC236}">
                <a16:creationId xmlns:a16="http://schemas.microsoft.com/office/drawing/2014/main" id="{56480C8F-92E8-4BF5-AF17-D73D8DF6D787}"/>
              </a:ext>
            </a:extLst>
          </p:cNvPr>
          <p:cNvGrpSpPr/>
          <p:nvPr/>
        </p:nvGrpSpPr>
        <p:grpSpPr>
          <a:xfrm>
            <a:off x="561547" y="2265590"/>
            <a:ext cx="6179107" cy="4160610"/>
            <a:chOff x="1394691" y="281074"/>
            <a:chExt cx="11253047" cy="4888965"/>
          </a:xfrm>
        </p:grpSpPr>
        <p:sp>
          <p:nvSpPr>
            <p:cNvPr id="12" name="Rectangle 211">
              <a:extLst>
                <a:ext uri="{FF2B5EF4-FFF2-40B4-BE49-F238E27FC236}">
                  <a16:creationId xmlns:a16="http://schemas.microsoft.com/office/drawing/2014/main" id="{072CE472-DE8C-4270-A7E4-F2BFF6AFEA2F}"/>
                </a:ext>
              </a:extLst>
            </p:cNvPr>
            <p:cNvSpPr/>
            <p:nvPr/>
          </p:nvSpPr>
          <p:spPr>
            <a:xfrm>
              <a:off x="2706255" y="4802908"/>
              <a:ext cx="7001163" cy="367131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 pixel</a:t>
              </a:r>
            </a:p>
          </p:txBody>
        </p:sp>
        <p:cxnSp>
          <p:nvCxnSpPr>
            <p:cNvPr id="13" name="Straight Connector 212">
              <a:extLst>
                <a:ext uri="{FF2B5EF4-FFF2-40B4-BE49-F238E27FC236}">
                  <a16:creationId xmlns:a16="http://schemas.microsoft.com/office/drawing/2014/main" id="{6BCCECB8-8885-4EF8-AE07-7490A5327A89}"/>
                </a:ext>
              </a:extLst>
            </p:cNvPr>
            <p:cNvCxnSpPr>
              <a:stCxn id="12" idx="0"/>
            </p:cNvCxnSpPr>
            <p:nvPr/>
          </p:nvCxnSpPr>
          <p:spPr>
            <a:xfrm flipH="1" flipV="1">
              <a:off x="6188366" y="683492"/>
              <a:ext cx="18472" cy="4119416"/>
            </a:xfrm>
            <a:prstGeom prst="line">
              <a:avLst/>
            </a:prstGeom>
            <a:ln w="571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213">
              <a:extLst>
                <a:ext uri="{FF2B5EF4-FFF2-40B4-BE49-F238E27FC236}">
                  <a16:creationId xmlns:a16="http://schemas.microsoft.com/office/drawing/2014/main" id="{93359287-2FAF-413C-9612-5E74015536A5}"/>
                </a:ext>
              </a:extLst>
            </p:cNvPr>
            <p:cNvCxnSpPr/>
            <p:nvPr/>
          </p:nvCxnSpPr>
          <p:spPr>
            <a:xfrm>
              <a:off x="6188364" y="683491"/>
              <a:ext cx="3519054" cy="4093204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214">
              <a:extLst>
                <a:ext uri="{FF2B5EF4-FFF2-40B4-BE49-F238E27FC236}">
                  <a16:creationId xmlns:a16="http://schemas.microsoft.com/office/drawing/2014/main" id="{20CA5092-4660-4C76-8EB1-67CE5E93D59A}"/>
                </a:ext>
              </a:extLst>
            </p:cNvPr>
            <p:cNvCxnSpPr>
              <a:endCxn id="25" idx="2"/>
            </p:cNvCxnSpPr>
            <p:nvPr/>
          </p:nvCxnSpPr>
          <p:spPr>
            <a:xfrm flipH="1">
              <a:off x="2697019" y="683491"/>
              <a:ext cx="3491344" cy="4119418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215">
              <a:extLst>
                <a:ext uri="{FF2B5EF4-FFF2-40B4-BE49-F238E27FC236}">
                  <a16:creationId xmlns:a16="http://schemas.microsoft.com/office/drawing/2014/main" id="{4219D056-1B25-48E1-A4EC-255F5F8D9807}"/>
                </a:ext>
              </a:extLst>
            </p:cNvPr>
            <p:cNvSpPr/>
            <p:nvPr/>
          </p:nvSpPr>
          <p:spPr>
            <a:xfrm>
              <a:off x="9125527" y="886691"/>
              <a:ext cx="812800" cy="812800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7" name="Right Bracket 216">
              <a:extLst>
                <a:ext uri="{FF2B5EF4-FFF2-40B4-BE49-F238E27FC236}">
                  <a16:creationId xmlns:a16="http://schemas.microsoft.com/office/drawing/2014/main" id="{B101D885-31A4-4FE9-9100-2289C0FDA46E}"/>
                </a:ext>
              </a:extLst>
            </p:cNvPr>
            <p:cNvSpPr/>
            <p:nvPr/>
          </p:nvSpPr>
          <p:spPr>
            <a:xfrm>
              <a:off x="10173333" y="886691"/>
              <a:ext cx="162157" cy="812800"/>
            </a:xfrm>
            <a:prstGeom prst="rightBracket">
              <a:avLst>
                <a:gd name="adj" fmla="val 0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8" name="Arc 217">
              <a:extLst>
                <a:ext uri="{FF2B5EF4-FFF2-40B4-BE49-F238E27FC236}">
                  <a16:creationId xmlns:a16="http://schemas.microsoft.com/office/drawing/2014/main" id="{770990AA-7E49-465B-BCAC-55F64E25F12E}"/>
                </a:ext>
              </a:extLst>
            </p:cNvPr>
            <p:cNvSpPr/>
            <p:nvPr/>
          </p:nvSpPr>
          <p:spPr>
            <a:xfrm rot="6555941">
              <a:off x="5847134" y="736876"/>
              <a:ext cx="1075102" cy="1244273"/>
            </a:xfrm>
            <a:prstGeom prst="arc">
              <a:avLst>
                <a:gd name="adj1" fmla="val 17066964"/>
                <a:gd name="adj2" fmla="val 21133694"/>
              </a:avLst>
            </a:prstGeom>
            <a:ln w="38100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19" name="TextBox 218">
              <a:extLst>
                <a:ext uri="{FF2B5EF4-FFF2-40B4-BE49-F238E27FC236}">
                  <a16:creationId xmlns:a16="http://schemas.microsoft.com/office/drawing/2014/main" id="{D10CE12A-390E-4EC6-946A-AE8BB2E070DC}"/>
                </a:ext>
              </a:extLst>
            </p:cNvPr>
            <p:cNvSpPr txBox="1"/>
            <p:nvPr/>
          </p:nvSpPr>
          <p:spPr>
            <a:xfrm>
              <a:off x="5346815" y="3083504"/>
              <a:ext cx="375635" cy="6871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</a:p>
          </p:txBody>
        </p:sp>
        <p:sp>
          <p:nvSpPr>
            <p:cNvPr id="20" name="TextBox 219">
              <a:extLst>
                <a:ext uri="{FF2B5EF4-FFF2-40B4-BE49-F238E27FC236}">
                  <a16:creationId xmlns:a16="http://schemas.microsoft.com/office/drawing/2014/main" id="{215C20E7-94E1-45D3-82B5-9F28A179A344}"/>
                </a:ext>
              </a:extLst>
            </p:cNvPr>
            <p:cNvSpPr txBox="1"/>
            <p:nvPr/>
          </p:nvSpPr>
          <p:spPr>
            <a:xfrm>
              <a:off x="10431010" y="949274"/>
              <a:ext cx="2216728" cy="687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</a:t>
              </a:r>
            </a:p>
          </p:txBody>
        </p:sp>
        <p:sp>
          <p:nvSpPr>
            <p:cNvPr id="21" name="TextBox 220">
              <a:extLst>
                <a:ext uri="{FF2B5EF4-FFF2-40B4-BE49-F238E27FC236}">
                  <a16:creationId xmlns:a16="http://schemas.microsoft.com/office/drawing/2014/main" id="{706D58C7-1E17-465F-923C-7F96DE3DF2E5}"/>
                </a:ext>
              </a:extLst>
            </p:cNvPr>
            <p:cNvSpPr txBox="1"/>
            <p:nvPr/>
          </p:nvSpPr>
          <p:spPr>
            <a:xfrm>
              <a:off x="6185206" y="1222893"/>
              <a:ext cx="2216728" cy="6871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θ</a:t>
              </a:r>
              <a:endParaRPr lang="en-US" sz="3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TextBox 221">
              <a:extLst>
                <a:ext uri="{FF2B5EF4-FFF2-40B4-BE49-F238E27FC236}">
                  <a16:creationId xmlns:a16="http://schemas.microsoft.com/office/drawing/2014/main" id="{7130A6BE-6E4A-435A-853E-1D9F03A5AFDA}"/>
                </a:ext>
              </a:extLst>
            </p:cNvPr>
            <p:cNvSpPr txBox="1"/>
            <p:nvPr/>
          </p:nvSpPr>
          <p:spPr>
            <a:xfrm>
              <a:off x="1394691" y="2254906"/>
              <a:ext cx="2216728" cy="6871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</a:p>
          </p:txBody>
        </p:sp>
        <p:sp>
          <p:nvSpPr>
            <p:cNvPr id="23" name="Rounded Rectangle 222">
              <a:extLst>
                <a:ext uri="{FF2B5EF4-FFF2-40B4-BE49-F238E27FC236}">
                  <a16:creationId xmlns:a16="http://schemas.microsoft.com/office/drawing/2014/main" id="{43C939FF-6C39-426C-B00E-2210B4850B84}"/>
                </a:ext>
              </a:extLst>
            </p:cNvPr>
            <p:cNvSpPr/>
            <p:nvPr/>
          </p:nvSpPr>
          <p:spPr>
            <a:xfrm>
              <a:off x="4803174" y="4435777"/>
              <a:ext cx="2877126" cy="358544"/>
            </a:xfrm>
            <a:prstGeom prst="roundRect">
              <a:avLst/>
            </a:prstGeom>
            <a:solidFill>
              <a:srgbClr val="FFCC99"/>
            </a:solidFill>
            <a:ln>
              <a:solidFill>
                <a:srgbClr val="FFCC9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 pixel</a:t>
              </a:r>
            </a:p>
          </p:txBody>
        </p:sp>
        <p:sp>
          <p:nvSpPr>
            <p:cNvPr id="24" name="TextBox 223">
              <a:extLst>
                <a:ext uri="{FF2B5EF4-FFF2-40B4-BE49-F238E27FC236}">
                  <a16:creationId xmlns:a16="http://schemas.microsoft.com/office/drawing/2014/main" id="{203FDAE7-AE3A-4191-8C22-4C3881A216D2}"/>
                </a:ext>
              </a:extLst>
            </p:cNvPr>
            <p:cNvSpPr txBox="1"/>
            <p:nvPr/>
          </p:nvSpPr>
          <p:spPr>
            <a:xfrm>
              <a:off x="8724299" y="281074"/>
              <a:ext cx="2216728" cy="687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pixel</a:t>
              </a:r>
            </a:p>
          </p:txBody>
        </p:sp>
        <p:sp>
          <p:nvSpPr>
            <p:cNvPr id="25" name="Left Brace 224">
              <a:extLst>
                <a:ext uri="{FF2B5EF4-FFF2-40B4-BE49-F238E27FC236}">
                  <a16:creationId xmlns:a16="http://schemas.microsoft.com/office/drawing/2014/main" id="{CA4111DD-77CA-4992-95B3-CD3766AE7783}"/>
                </a:ext>
              </a:extLst>
            </p:cNvPr>
            <p:cNvSpPr/>
            <p:nvPr/>
          </p:nvSpPr>
          <p:spPr>
            <a:xfrm>
              <a:off x="2309092" y="683491"/>
              <a:ext cx="387927" cy="4119418"/>
            </a:xfrm>
            <a:prstGeom prst="leftBrace">
              <a:avLst>
                <a:gd name="adj1" fmla="val 194048"/>
                <a:gd name="adj2" fmla="val 50000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  <p:sp>
          <p:nvSpPr>
            <p:cNvPr id="26" name="Left Brace 225">
              <a:extLst>
                <a:ext uri="{FF2B5EF4-FFF2-40B4-BE49-F238E27FC236}">
                  <a16:creationId xmlns:a16="http://schemas.microsoft.com/office/drawing/2014/main" id="{6149776F-0E3F-4764-AD50-CDFCBD4B9CAC}"/>
                </a:ext>
              </a:extLst>
            </p:cNvPr>
            <p:cNvSpPr/>
            <p:nvPr/>
          </p:nvSpPr>
          <p:spPr>
            <a:xfrm rot="5400000">
              <a:off x="5951067" y="2733548"/>
              <a:ext cx="550043" cy="2845828"/>
            </a:xfrm>
            <a:prstGeom prst="leftBrace">
              <a:avLst>
                <a:gd name="adj1" fmla="val 89175"/>
                <a:gd name="adj2" fmla="val 70529"/>
              </a:avLst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CF6199B7-0598-414E-B9E0-89B5A6EAD73F}"/>
                  </a:ext>
                </a:extLst>
              </p:cNvPr>
              <p:cNvSpPr/>
              <p:nvPr/>
            </p:nvSpPr>
            <p:spPr>
              <a:xfrm>
                <a:off x="1213812" y="1559615"/>
                <a:ext cx="4538935" cy="5847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TW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14:m>
                  <m:oMath xmlns:m="http://schemas.openxmlformats.org/officeDocument/2006/math">
                    <m:r>
                      <a:rPr lang="en-US" altLang="zh-TW" sz="32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≈[</m:t>
                    </m:r>
                  </m:oMath>
                </a14:m>
                <a:r>
                  <a:rPr lang="en-US" altLang="zh-TW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(2</a:t>
                </a:r>
                <a14:m>
                  <m:oMath xmlns:m="http://schemas.openxmlformats.org/officeDocument/2006/math">
                    <m:r>
                      <a:rPr lang="en-US" altLang="zh-TW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altLang="zh-TW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TW" sz="32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tan</m:t>
                        </m:r>
                      </m:fName>
                      <m:e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</m:e>
                    </m:func>
                  </m:oMath>
                </a14:m>
                <a:r>
                  <a:rPr lang="en-US" altLang="zh-TW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)/N]</a:t>
                </a:r>
                <a14:m>
                  <m:oMath xmlns:m="http://schemas.openxmlformats.org/officeDocument/2006/math">
                    <m:r>
                      <a:rPr lang="en-US" altLang="zh-TW" sz="3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zh-TW" sz="3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endParaRPr lang="zh-TW" altLang="en-US" sz="3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CF6199B7-0598-414E-B9E0-89B5A6EAD7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3812" y="1559615"/>
                <a:ext cx="4538935" cy="584775"/>
              </a:xfrm>
              <a:prstGeom prst="rect">
                <a:avLst/>
              </a:prstGeom>
              <a:blipFill>
                <a:blip r:embed="rId3"/>
                <a:stretch>
                  <a:fillRect l="-3356" t="-14583" r="-2819" b="-3229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右大括弧 33">
            <a:extLst>
              <a:ext uri="{FF2B5EF4-FFF2-40B4-BE49-F238E27FC236}">
                <a16:creationId xmlns:a16="http://schemas.microsoft.com/office/drawing/2014/main" id="{F7F1BBF3-B02B-4CBE-9D9E-FEEB57FFFA0C}"/>
              </a:ext>
            </a:extLst>
          </p:cNvPr>
          <p:cNvSpPr/>
          <p:nvPr/>
        </p:nvSpPr>
        <p:spPr>
          <a:xfrm rot="5400000">
            <a:off x="3368846" y="1066498"/>
            <a:ext cx="459541" cy="2487560"/>
          </a:xfrm>
          <a:prstGeom prst="rightBrace">
            <a:avLst>
              <a:gd name="adj1" fmla="val 37699"/>
              <a:gd name="adj2" fmla="val 50000"/>
            </a:avLst>
          </a:prstGeom>
          <a:ln w="19050">
            <a:solidFill>
              <a:srgbClr val="4A7E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F5086E2A-0647-49B9-B911-68756A7B34BA}"/>
              </a:ext>
            </a:extLst>
          </p:cNvPr>
          <p:cNvSpPr txBox="1"/>
          <p:nvPr/>
        </p:nvSpPr>
        <p:spPr>
          <a:xfrm>
            <a:off x="3489058" y="2567727"/>
            <a:ext cx="196964" cy="291565"/>
          </a:xfrm>
          <a:prstGeom prst="rect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TW"/>
            </a:defPPr>
            <a:lvl1pPr algn="ctr"/>
          </a:lstStyle>
          <a:p>
            <a:r>
              <a:rPr lang="en-US" altLang="zh-TW" sz="3200" dirty="0">
                <a:solidFill>
                  <a:srgbClr val="4A7EB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endParaRPr lang="zh-TW" altLang="en-US" sz="3200" dirty="0">
              <a:solidFill>
                <a:srgbClr val="4A7EB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魚種辨識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E82BC878-A1A3-4001-BEFF-4ECF4EC3ED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650070D-7437-44E6-B175-E95BC941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279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4BAA2-0BB1-416D-9855-02A32C12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架構選擇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E34CEC-EAA9-4889-8130-7AE01CBB5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YOLOv3-tiny</a:t>
            </a:r>
          </a:p>
          <a:p>
            <a:r>
              <a:rPr lang="en-US" altLang="zh-TW" sz="32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MobileNet</a:t>
            </a:r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VGG19-</a:t>
            </a:r>
            <a:r>
              <a:rPr lang="zh-TW" altLang="en-US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準確率最高</a:t>
            </a:r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70%</a:t>
            </a: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0FA701E-D584-4595-9297-836313BC5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15</a:t>
            </a:fld>
            <a:endParaRPr lang="zh-TW" altLang="en-US" dirty="0"/>
          </a:p>
        </p:txBody>
      </p:sp>
      <p:sp>
        <p:nvSpPr>
          <p:cNvPr id="5" name="右大括弧 4">
            <a:extLst>
              <a:ext uri="{FF2B5EF4-FFF2-40B4-BE49-F238E27FC236}">
                <a16:creationId xmlns:a16="http://schemas.microsoft.com/office/drawing/2014/main" id="{F6706880-0E91-4BC2-BA11-5436CF8D20E6}"/>
              </a:ext>
            </a:extLst>
          </p:cNvPr>
          <p:cNvSpPr/>
          <p:nvPr/>
        </p:nvSpPr>
        <p:spPr>
          <a:xfrm>
            <a:off x="3913159" y="2029378"/>
            <a:ext cx="474074" cy="753863"/>
          </a:xfrm>
          <a:prstGeom prst="rightBrace">
            <a:avLst>
              <a:gd name="adj1" fmla="val 19115"/>
              <a:gd name="adj2" fmla="val 50000"/>
            </a:avLst>
          </a:prstGeom>
          <a:solidFill>
            <a:schemeClr val="bg1"/>
          </a:solidFill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B68730-97CB-46B5-BFC8-7742157CFB4B}"/>
              </a:ext>
            </a:extLst>
          </p:cNvPr>
          <p:cNvSpPr/>
          <p:nvPr/>
        </p:nvSpPr>
        <p:spPr>
          <a:xfrm>
            <a:off x="4654252" y="2113921"/>
            <a:ext cx="46085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+mn-ea"/>
              </a:rPr>
              <a:t>層數太多，辨識速度慢</a:t>
            </a:r>
            <a:endParaRPr lang="en-US" altLang="zh-TW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0899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C40EEA-42A5-4C63-A622-D0A90A3D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16195EF-3EB3-4339-B943-029026E3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16</a:t>
            </a:fld>
            <a:endParaRPr lang="zh-TW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2564904"/>
            <a:ext cx="9433048" cy="219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54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395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Details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lot of fishes are similar, so we must give more priority to the details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18</a:t>
            </a:fld>
            <a:endParaRPr lang="zh-TW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500" y="3019164"/>
            <a:ext cx="3974133" cy="18356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2732472"/>
            <a:ext cx="3613584" cy="240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7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 of details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19</a:t>
            </a:fld>
            <a:endParaRPr lang="zh-TW" alt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33" r="2093" b="27379"/>
          <a:stretch/>
        </p:blipFill>
        <p:spPr>
          <a:xfrm>
            <a:off x="6289423" y="2416946"/>
            <a:ext cx="4680520" cy="20708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453101" y="1955281"/>
            <a:ext cx="40479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network input (400 x 400)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01020" y="1955281"/>
            <a:ext cx="35621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VGG-19 input (224 x 224)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"/>
          <a:stretch/>
        </p:blipFill>
        <p:spPr>
          <a:xfrm>
            <a:off x="981844" y="2420888"/>
            <a:ext cx="4347737" cy="20669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9" t="27603" r="57131" b="20239"/>
          <a:stretch/>
        </p:blipFill>
        <p:spPr>
          <a:xfrm>
            <a:off x="3001108" y="3933056"/>
            <a:ext cx="2032787" cy="19057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39456" r="59330" b="35293"/>
          <a:stretch/>
        </p:blipFill>
        <p:spPr>
          <a:xfrm>
            <a:off x="8038628" y="3905659"/>
            <a:ext cx="2086979" cy="208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8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+mj-ea"/>
                <a:ea typeface="+mj-ea"/>
                <a:sym typeface="Salesforce Sans"/>
              </a:rPr>
              <a:t>目錄</a:t>
            </a:r>
          </a:p>
        </p:txBody>
      </p:sp>
      <p:sp>
        <p:nvSpPr>
          <p:cNvPr id="14" name="內容預留位置 13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r>
              <a:rPr lang="zh-TW" altLang="en-US" dirty="0">
                <a:latin typeface="+mn-ea"/>
                <a:sym typeface="Salesforce Sans"/>
              </a:rPr>
              <a:t>裝置介紹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研究動機</a:t>
            </a: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實驗流程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長度計算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魚種辨識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實驗結果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未來展望</a:t>
            </a:r>
            <a:endParaRPr lang="en-US" altLang="zh-TW" dirty="0">
              <a:latin typeface="+mn-ea"/>
              <a:ea typeface="+mn-ea"/>
              <a:sym typeface="Salesforce Sans"/>
            </a:endParaRPr>
          </a:p>
          <a:p>
            <a:pPr rtl="0"/>
            <a:endParaRPr lang="zh-TW" altLang="en-US" dirty="0">
              <a:latin typeface="+mn-ea"/>
              <a:ea typeface="+mn-ea"/>
              <a:sym typeface="Salesforce Sans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5D3EC45-C3C9-429A-9368-C220F4B5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6464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570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 rtlCol="0"/>
          <a:lstStyle/>
          <a:p>
            <a:pPr rtl="0"/>
            <a:r>
              <a:rPr lang="zh-TW" altLang="en-US" dirty="0">
                <a:latin typeface="細明體" panose="02020509000000000000" pitchFamily="49" charset="-120"/>
                <a:ea typeface="細明體" panose="02020509000000000000" pitchFamily="49" charset="-120"/>
                <a:sym typeface="Salesforce Sans"/>
              </a:rPr>
              <a:t>資料集</a:t>
            </a:r>
          </a:p>
        </p:txBody>
      </p:sp>
      <p:graphicFrame>
        <p:nvGraphicFramePr>
          <p:cNvPr id="3" name="內容版面配置區 2">
            <a:extLst>
              <a:ext uri="{FF2B5EF4-FFF2-40B4-BE49-F238E27FC236}">
                <a16:creationId xmlns:a16="http://schemas.microsoft.com/office/drawing/2014/main" id="{C18A5171-8A7F-4814-8807-9286BC6621BB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413892" y="1683676"/>
          <a:ext cx="8921744" cy="4544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8425">
                  <a:extLst>
                    <a:ext uri="{9D8B030D-6E8A-4147-A177-3AD203B41FA5}">
                      <a16:colId xmlns:a16="http://schemas.microsoft.com/office/drawing/2014/main" val="3805402540"/>
                    </a:ext>
                  </a:extLst>
                </a:gridCol>
                <a:gridCol w="1735133">
                  <a:extLst>
                    <a:ext uri="{9D8B030D-6E8A-4147-A177-3AD203B41FA5}">
                      <a16:colId xmlns:a16="http://schemas.microsoft.com/office/drawing/2014/main" val="2003129611"/>
                    </a:ext>
                  </a:extLst>
                </a:gridCol>
                <a:gridCol w="1614093">
                  <a:extLst>
                    <a:ext uri="{9D8B030D-6E8A-4147-A177-3AD203B41FA5}">
                      <a16:colId xmlns:a16="http://schemas.microsoft.com/office/drawing/2014/main" val="3231464159"/>
                    </a:ext>
                  </a:extLst>
                </a:gridCol>
                <a:gridCol w="1614093">
                  <a:extLst>
                    <a:ext uri="{9D8B030D-6E8A-4147-A177-3AD203B41FA5}">
                      <a16:colId xmlns:a16="http://schemas.microsoft.com/office/drawing/2014/main" val="3416482058"/>
                    </a:ext>
                  </a:extLst>
                </a:gridCol>
              </a:tblGrid>
              <a:tr h="5630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species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image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training</a:t>
                      </a:r>
                      <a:r>
                        <a:rPr lang="en-US" sz="2000" u="none" strike="noStrike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295232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testing</a:t>
                      </a:r>
                      <a:r>
                        <a:rPr lang="en-US" sz="2000" u="none" strike="noStrike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16554221"/>
                  </a:ext>
                </a:extLst>
              </a:tr>
              <a:tr h="5896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arocea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10087277"/>
                  </a:ext>
                </a:extLst>
              </a:tr>
              <a:tr h="6843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virgatus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15756168"/>
                  </a:ext>
                </a:extLst>
              </a:tr>
              <a:tr h="1358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argenteus: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600836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leopardus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27432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Psenopsis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anomala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188228"/>
                  </a:ext>
                </a:extLst>
              </a:tr>
            </a:tbl>
          </a:graphicData>
        </a:graphic>
      </p:graphicFrame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B5C84B7-ACEA-4732-A088-C511A206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21</a:t>
            </a:fld>
            <a:endParaRPr lang="zh-TW" altLang="en-US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F772DAF-D2D7-467B-B2EE-E47A778EF83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05245" y="1807635"/>
            <a:ext cx="458552" cy="1591989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8738E473-F553-449B-BE81-1F1A28282C2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83055" y="2440461"/>
            <a:ext cx="502934" cy="1591988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E67A560C-C336-4B24-9EF9-74EA9DAFFE91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16604" y="3473135"/>
            <a:ext cx="1235835" cy="1591989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A4F5DCE-9214-4111-B3A0-05150C412E54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525" y="5006184"/>
            <a:ext cx="1591991" cy="538904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B8FA4DBD-4D77-45FE-8572-C2C4DC757AAB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90869" y="5107586"/>
            <a:ext cx="502933" cy="159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8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727DEF-4038-475B-99BD-D38A93E83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2" y="477520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資料預處理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0B27F1-D936-4A78-8340-E7F54ACB6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803400"/>
            <a:ext cx="9751060" cy="4267200"/>
          </a:xfrm>
        </p:spPr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將資料加上黑邊</a:t>
            </a:r>
            <a:r>
              <a:rPr lang="en-US" altLang="zh-TW" dirty="0">
                <a:latin typeface="+mn-ea"/>
                <a:ea typeface="+mn-ea"/>
              </a:rPr>
              <a:t>,</a:t>
            </a:r>
            <a:r>
              <a:rPr lang="zh-TW" altLang="en-US" dirty="0">
                <a:latin typeface="+mn-ea"/>
                <a:ea typeface="+mn-ea"/>
              </a:rPr>
              <a:t>使其成正方形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resize:400x400</a:t>
            </a:r>
            <a:endParaRPr lang="zh-TW" altLang="en-US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904A46-E085-4D1E-8E93-C691348E5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22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BCD7598-CFD3-4465-BC52-5FF89574D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546107FF-470D-4AE5-97D7-128E05E34567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227291" y="3479803"/>
          <a:ext cx="6016269" cy="26415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r:id="rId3" imgW="2095465" imgH="922224" progId="Visio.Drawing.15">
                  <p:embed/>
                </p:oleObj>
              </mc:Choice>
              <mc:Fallback>
                <p:oleObj r:id="rId3" imgW="2095465" imgH="922224" progId="Visio.Drawing.15">
                  <p:embed/>
                  <p:pic>
                    <p:nvPicPr>
                      <p:cNvPr id="6" name="物件 5">
                        <a:extLst>
                          <a:ext uri="{FF2B5EF4-FFF2-40B4-BE49-F238E27FC236}">
                            <a16:creationId xmlns:a16="http://schemas.microsoft.com/office/drawing/2014/main" id="{546107FF-470D-4AE5-97D7-128E05E3456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7291" y="3479803"/>
                        <a:ext cx="6016269" cy="26415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470676" y="764704"/>
            <a:ext cx="2666479" cy="2872435"/>
            <a:chOff x="7783642" y="522027"/>
            <a:chExt cx="2526139" cy="277772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60752" y="522027"/>
              <a:ext cx="2449029" cy="2777728"/>
            </a:xfrm>
            <a:prstGeom prst="rect">
              <a:avLst/>
            </a:prstGeom>
          </p:spPr>
        </p:pic>
        <p:sp>
          <p:nvSpPr>
            <p:cNvPr id="9" name="Cross 8"/>
            <p:cNvSpPr/>
            <p:nvPr/>
          </p:nvSpPr>
          <p:spPr>
            <a:xfrm rot="18900000">
              <a:off x="7783642" y="654086"/>
              <a:ext cx="2504723" cy="2539443"/>
            </a:xfrm>
            <a:prstGeom prst="plus">
              <a:avLst>
                <a:gd name="adj" fmla="val 45135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833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4CB6C25-47AE-43E5-B46A-D4C45632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資料擴增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C64C5C4-63A3-4201-831D-EBE4ACBA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2126" y="1701800"/>
            <a:ext cx="9751060" cy="4267200"/>
          </a:xfrm>
        </p:spPr>
        <p:txBody>
          <a:bodyPr>
            <a:normAutofit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background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position and shape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gaussian noise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shift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perspective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</a:t>
            </a: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58CBCFA-5A4E-4EF8-8042-11A16590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23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063A63A-1B59-492F-B078-31085EF34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399123B4-3104-471A-9FD8-C3AA7BA0ECAF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690265" y="743605"/>
          <a:ext cx="6477984" cy="2687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Visio" r:id="rId4" imgW="4777846" imgH="1981043" progId="Visio.Drawing.15">
                  <p:embed/>
                </p:oleObj>
              </mc:Choice>
              <mc:Fallback>
                <p:oleObj name="Visio" r:id="rId4" imgW="4777846" imgH="1981043" progId="Visio.Drawing.15">
                  <p:embed/>
                  <p:pic>
                    <p:nvPicPr>
                      <p:cNvPr id="6" name="物件 5">
                        <a:extLst>
                          <a:ext uri="{FF2B5EF4-FFF2-40B4-BE49-F238E27FC236}">
                            <a16:creationId xmlns:a16="http://schemas.microsoft.com/office/drawing/2014/main" id="{399123B4-3104-471A-9FD8-C3AA7BA0ECA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0265" y="743605"/>
                        <a:ext cx="6477984" cy="268796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36CCCA0-D965-4F23-8980-6206DCECC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1206" y="2446973"/>
            <a:ext cx="9508655" cy="36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8" name="物件 7">
            <a:extLst>
              <a:ext uri="{FF2B5EF4-FFF2-40B4-BE49-F238E27FC236}">
                <a16:creationId xmlns:a16="http://schemas.microsoft.com/office/drawing/2014/main" id="{4EC29C40-B58E-4AF9-8CC4-D694F4204C92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690265" y="3533165"/>
          <a:ext cx="4640809" cy="2943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9" name="Visio" r:id="rId6" imgW="5112985" imgH="3238390" progId="Visio.Drawing.15">
                  <p:embed/>
                </p:oleObj>
              </mc:Choice>
              <mc:Fallback>
                <p:oleObj name="Visio" r:id="rId6" imgW="5112985" imgH="3238390" progId="Visio.Drawing.15">
                  <p:embed/>
                  <p:pic>
                    <p:nvPicPr>
                      <p:cNvPr id="8" name="物件 7">
                        <a:extLst>
                          <a:ext uri="{FF2B5EF4-FFF2-40B4-BE49-F238E27FC236}">
                            <a16:creationId xmlns:a16="http://schemas.microsoft.com/office/drawing/2014/main" id="{4EC29C40-B58E-4AF9-8CC4-D694F4204C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0265" y="3533165"/>
                        <a:ext cx="4640809" cy="29438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161631" y="80840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manual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70676" y="3577100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Automatic </a:t>
            </a:r>
          </a:p>
        </p:txBody>
      </p:sp>
    </p:spTree>
    <p:extLst>
      <p:ext uri="{BB962C8B-B14F-4D97-AF65-F5344CB8AC3E}">
        <p14:creationId xmlns:p14="http://schemas.microsoft.com/office/powerpoint/2010/main" val="360472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魚種辨識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E82BC878-A1A3-4001-BEFF-4ECF4EC3ED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650070D-7437-44E6-B175-E95BC941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987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 rtlCol="0"/>
          <a:lstStyle/>
          <a:p>
            <a:pPr rtl="0"/>
            <a:r>
              <a:rPr lang="zh-TW" altLang="en-US" dirty="0">
                <a:latin typeface="細明體" panose="02020509000000000000" pitchFamily="49" charset="-120"/>
                <a:ea typeface="細明體" panose="02020509000000000000" pitchFamily="49" charset="-120"/>
                <a:sym typeface="Salesforce Sans"/>
              </a:rPr>
              <a:t>資料集</a:t>
            </a:r>
          </a:p>
        </p:txBody>
      </p:sp>
      <p:graphicFrame>
        <p:nvGraphicFramePr>
          <p:cNvPr id="3" name="內容版面配置區 2">
            <a:extLst>
              <a:ext uri="{FF2B5EF4-FFF2-40B4-BE49-F238E27FC236}">
                <a16:creationId xmlns:a16="http://schemas.microsoft.com/office/drawing/2014/main" id="{C18A5171-8A7F-4814-8807-9286BC6621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451855"/>
              </p:ext>
            </p:extLst>
          </p:nvPr>
        </p:nvGraphicFramePr>
        <p:xfrm>
          <a:off x="1413892" y="1683676"/>
          <a:ext cx="8921744" cy="45445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58425">
                  <a:extLst>
                    <a:ext uri="{9D8B030D-6E8A-4147-A177-3AD203B41FA5}">
                      <a16:colId xmlns:a16="http://schemas.microsoft.com/office/drawing/2014/main" val="3805402540"/>
                    </a:ext>
                  </a:extLst>
                </a:gridCol>
                <a:gridCol w="1735133">
                  <a:extLst>
                    <a:ext uri="{9D8B030D-6E8A-4147-A177-3AD203B41FA5}">
                      <a16:colId xmlns:a16="http://schemas.microsoft.com/office/drawing/2014/main" val="2003129611"/>
                    </a:ext>
                  </a:extLst>
                </a:gridCol>
                <a:gridCol w="1614093">
                  <a:extLst>
                    <a:ext uri="{9D8B030D-6E8A-4147-A177-3AD203B41FA5}">
                      <a16:colId xmlns:a16="http://schemas.microsoft.com/office/drawing/2014/main" val="3231464159"/>
                    </a:ext>
                  </a:extLst>
                </a:gridCol>
                <a:gridCol w="1614093">
                  <a:extLst>
                    <a:ext uri="{9D8B030D-6E8A-4147-A177-3AD203B41FA5}">
                      <a16:colId xmlns:a16="http://schemas.microsoft.com/office/drawing/2014/main" val="3416482058"/>
                    </a:ext>
                  </a:extLst>
                </a:gridCol>
              </a:tblGrid>
              <a:tr h="5630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species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image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training</a:t>
                      </a:r>
                      <a:r>
                        <a:rPr lang="en-US" sz="2000" u="none" strike="noStrike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indent="0" algn="ctr" defTabSz="295232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testing</a:t>
                      </a:r>
                      <a:r>
                        <a:rPr lang="en-US" sz="2000" u="none" strike="noStrike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16554221"/>
                  </a:ext>
                </a:extLst>
              </a:tr>
              <a:tr h="5896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arocea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10087277"/>
                  </a:ext>
                </a:extLst>
              </a:tr>
              <a:tr h="6843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virgatus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118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15756168"/>
                  </a:ext>
                </a:extLst>
              </a:tr>
              <a:tr h="1358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argenteus: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6008361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leopardus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274329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Psenopsis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anomala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188228"/>
                  </a:ext>
                </a:extLst>
              </a:tr>
            </a:tbl>
          </a:graphicData>
        </a:graphic>
      </p:graphicFrame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B5C84B7-ACEA-4732-A088-C511A206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25</a:t>
            </a:fld>
            <a:endParaRPr lang="zh-TW" altLang="en-US" dirty="0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DF772DAF-D2D7-467B-B2EE-E47A778EF83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05245" y="1807635"/>
            <a:ext cx="458552" cy="1591989"/>
          </a:xfrm>
          <a:prstGeom prst="rect">
            <a:avLst/>
          </a:prstGeom>
        </p:spPr>
      </p:pic>
      <p:pic>
        <p:nvPicPr>
          <p:cNvPr id="8" name="Picture 5">
            <a:extLst>
              <a:ext uri="{FF2B5EF4-FFF2-40B4-BE49-F238E27FC236}">
                <a16:creationId xmlns:a16="http://schemas.microsoft.com/office/drawing/2014/main" id="{8738E473-F553-449B-BE81-1F1A28282C2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83055" y="2440461"/>
            <a:ext cx="502934" cy="1591988"/>
          </a:xfrm>
          <a:prstGeom prst="rect">
            <a:avLst/>
          </a:prstGeom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E67A560C-C336-4B24-9EF9-74EA9DAFFE91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16604" y="3473135"/>
            <a:ext cx="1235835" cy="1591989"/>
          </a:xfrm>
          <a:prstGeom prst="rect">
            <a:avLst/>
          </a:prstGeom>
        </p:spPr>
      </p:pic>
      <p:pic>
        <p:nvPicPr>
          <p:cNvPr id="10" name="Picture 7">
            <a:extLst>
              <a:ext uri="{FF2B5EF4-FFF2-40B4-BE49-F238E27FC236}">
                <a16:creationId xmlns:a16="http://schemas.microsoft.com/office/drawing/2014/main" id="{DA4F5DCE-9214-4111-B3A0-05150C412E54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525" y="5006184"/>
            <a:ext cx="1591991" cy="538904"/>
          </a:xfrm>
          <a:prstGeom prst="rect">
            <a:avLst/>
          </a:prstGeom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B8FA4DBD-4D77-45FE-8572-C2C4DC757AAB}"/>
              </a:ext>
            </a:extLst>
          </p:cNvPr>
          <p:cNvPicPr/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90869" y="5107586"/>
            <a:ext cx="502933" cy="159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77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727DEF-4038-475B-99BD-D38A93E83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資料預處理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0B27F1-D936-4A78-8340-E7F54ACB6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803400"/>
            <a:ext cx="9751060" cy="4267200"/>
          </a:xfrm>
        </p:spPr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將資料加上黑邊，使其成正方形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resize:400x400</a:t>
            </a:r>
            <a:endParaRPr lang="zh-TW" altLang="en-US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904A46-E085-4D1E-8E93-C691348E5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26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BCD7598-CFD3-4465-BC52-5FF89574D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546107FF-470D-4AE5-97D7-128E05E345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124200"/>
              </p:ext>
            </p:extLst>
          </p:nvPr>
        </p:nvGraphicFramePr>
        <p:xfrm>
          <a:off x="1557908" y="3140968"/>
          <a:ext cx="6016269" cy="26415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2" r:id="rId3" imgW="2095465" imgH="922224" progId="Visio.Drawing.15">
                  <p:embed/>
                </p:oleObj>
              </mc:Choice>
              <mc:Fallback>
                <p:oleObj r:id="rId3" imgW="2095465" imgH="92222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7908" y="3140968"/>
                        <a:ext cx="6016269" cy="26415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20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4CB6C25-47AE-43E5-B46A-D4C45632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資料擴增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C64C5C4-63A3-4201-831D-EBE4ACBA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8771" y="1780272"/>
            <a:ext cx="9751060" cy="4267200"/>
          </a:xfrm>
        </p:spPr>
        <p:txBody>
          <a:bodyPr>
            <a:normAutofit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background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position and shape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gaussian noise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shift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perspective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</a:t>
            </a: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58CBCFA-5A4E-4EF8-8042-11A16590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27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063A63A-1B59-492F-B078-31085EF34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399123B4-3104-471A-9FD8-C3AA7BA0EC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2729305"/>
              </p:ext>
            </p:extLst>
          </p:nvPr>
        </p:nvGraphicFramePr>
        <p:xfrm>
          <a:off x="4582244" y="810528"/>
          <a:ext cx="6477984" cy="2687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5" r:id="rId4" imgW="4777846" imgH="1981043" progId="Visio.Drawing.15">
                  <p:embed/>
                </p:oleObj>
              </mc:Choice>
              <mc:Fallback>
                <p:oleObj r:id="rId4" imgW="4777846" imgH="1981043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2244" y="810528"/>
                        <a:ext cx="6477984" cy="268796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36CCCA0-D965-4F23-8980-6206DCECC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1206" y="2446973"/>
            <a:ext cx="9508655" cy="36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8" name="物件 7">
            <a:extLst>
              <a:ext uri="{FF2B5EF4-FFF2-40B4-BE49-F238E27FC236}">
                <a16:creationId xmlns:a16="http://schemas.microsoft.com/office/drawing/2014/main" id="{4EC29C40-B58E-4AF9-8CC4-D694F4204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9050114"/>
              </p:ext>
            </p:extLst>
          </p:nvPr>
        </p:nvGraphicFramePr>
        <p:xfrm>
          <a:off x="4726260" y="3533165"/>
          <a:ext cx="4640809" cy="2943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6" r:id="rId6" imgW="5112985" imgH="3238390" progId="Visio.Drawing.15">
                  <p:embed/>
                </p:oleObj>
              </mc:Choice>
              <mc:Fallback>
                <p:oleObj r:id="rId6" imgW="5112985" imgH="3238390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6260" y="3533165"/>
                        <a:ext cx="4640809" cy="29438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381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4BAA2-0BB1-416D-9855-02A32C12A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框架選擇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E34CEC-EAA9-4889-8130-7AE01CBB5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YOLOv3-tiny</a:t>
            </a:r>
          </a:p>
          <a:p>
            <a:r>
              <a:rPr lang="en-US" altLang="zh-TW" sz="32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MobileNet</a:t>
            </a:r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VGG19-</a:t>
            </a:r>
            <a:r>
              <a:rPr lang="zh-TW" altLang="en-US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準確率最高</a:t>
            </a:r>
            <a:r>
              <a:rPr lang="en-US" altLang="zh-TW" sz="32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70%</a:t>
            </a: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sz="32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0FA701E-D584-4595-9297-836313BC5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28</a:t>
            </a:fld>
            <a:endParaRPr lang="zh-TW" altLang="en-US" dirty="0"/>
          </a:p>
        </p:txBody>
      </p:sp>
      <p:sp>
        <p:nvSpPr>
          <p:cNvPr id="5" name="右大括弧 4">
            <a:extLst>
              <a:ext uri="{FF2B5EF4-FFF2-40B4-BE49-F238E27FC236}">
                <a16:creationId xmlns:a16="http://schemas.microsoft.com/office/drawing/2014/main" id="{F6706880-0E91-4BC2-BA11-5436CF8D20E6}"/>
              </a:ext>
            </a:extLst>
          </p:cNvPr>
          <p:cNvSpPr/>
          <p:nvPr/>
        </p:nvSpPr>
        <p:spPr>
          <a:xfrm>
            <a:off x="3913159" y="2029378"/>
            <a:ext cx="474074" cy="753863"/>
          </a:xfrm>
          <a:prstGeom prst="rightBrace">
            <a:avLst>
              <a:gd name="adj1" fmla="val 19115"/>
              <a:gd name="adj2" fmla="val 50000"/>
            </a:avLst>
          </a:prstGeom>
          <a:solidFill>
            <a:schemeClr val="bg1"/>
          </a:solidFill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B68730-97CB-46B5-BFC8-7742157CFB4B}"/>
              </a:ext>
            </a:extLst>
          </p:cNvPr>
          <p:cNvSpPr/>
          <p:nvPr/>
        </p:nvSpPr>
        <p:spPr>
          <a:xfrm>
            <a:off x="4654252" y="2113921"/>
            <a:ext cx="46085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+mn-ea"/>
              </a:rPr>
              <a:t>層數太多，辨識速度慢</a:t>
            </a:r>
            <a:endParaRPr lang="en-US" altLang="zh-TW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5793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C40EEA-42A5-4C63-A622-D0A90A3D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我們的架構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76A4869D-71DB-4502-8203-81794E5F22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3585909"/>
              </p:ext>
            </p:extLst>
          </p:nvPr>
        </p:nvGraphicFramePr>
        <p:xfrm>
          <a:off x="1701925" y="1844824"/>
          <a:ext cx="6047616" cy="4358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10218">
                  <a:extLst>
                    <a:ext uri="{9D8B030D-6E8A-4147-A177-3AD203B41FA5}">
                      <a16:colId xmlns:a16="http://schemas.microsoft.com/office/drawing/2014/main" val="2384889862"/>
                    </a:ext>
                  </a:extLst>
                </a:gridCol>
                <a:gridCol w="853836">
                  <a:extLst>
                    <a:ext uri="{9D8B030D-6E8A-4147-A177-3AD203B41FA5}">
                      <a16:colId xmlns:a16="http://schemas.microsoft.com/office/drawing/2014/main" val="3259751992"/>
                    </a:ext>
                  </a:extLst>
                </a:gridCol>
                <a:gridCol w="568450">
                  <a:extLst>
                    <a:ext uri="{9D8B030D-6E8A-4147-A177-3AD203B41FA5}">
                      <a16:colId xmlns:a16="http://schemas.microsoft.com/office/drawing/2014/main" val="4289047528"/>
                    </a:ext>
                  </a:extLst>
                </a:gridCol>
                <a:gridCol w="631096">
                  <a:extLst>
                    <a:ext uri="{9D8B030D-6E8A-4147-A177-3AD203B41FA5}">
                      <a16:colId xmlns:a16="http://schemas.microsoft.com/office/drawing/2014/main" val="3957164809"/>
                    </a:ext>
                  </a:extLst>
                </a:gridCol>
                <a:gridCol w="899080">
                  <a:extLst>
                    <a:ext uri="{9D8B030D-6E8A-4147-A177-3AD203B41FA5}">
                      <a16:colId xmlns:a16="http://schemas.microsoft.com/office/drawing/2014/main" val="241795408"/>
                    </a:ext>
                  </a:extLst>
                </a:gridCol>
                <a:gridCol w="1093977">
                  <a:extLst>
                    <a:ext uri="{9D8B030D-6E8A-4147-A177-3AD203B41FA5}">
                      <a16:colId xmlns:a16="http://schemas.microsoft.com/office/drawing/2014/main" val="804839687"/>
                    </a:ext>
                  </a:extLst>
                </a:gridCol>
                <a:gridCol w="890959">
                  <a:extLst>
                    <a:ext uri="{9D8B030D-6E8A-4147-A177-3AD203B41FA5}">
                      <a16:colId xmlns:a16="http://schemas.microsoft.com/office/drawing/2014/main" val="1095132745"/>
                    </a:ext>
                  </a:extLst>
                </a:gridCol>
              </a:tblGrid>
              <a:tr h="66947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layer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kernels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size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stride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padding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activation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dropout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11891838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Inputs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400x400x3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201981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2x2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81326432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maxpool1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05624966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2x2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35956235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maxpool2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09896873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conv3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128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2x2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726744829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maxpool3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5x5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073711031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Flatten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1152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09428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0.2%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59954674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2048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0.2%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942674425"/>
                  </a:ext>
                </a:extLst>
              </a:tr>
              <a:tr h="23047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Dense3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softmax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/>
                      <a:endParaRPr lang="zh-TW" sz="2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695321945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16195EF-3EB3-4339-B943-029026E3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3857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59AF6223-9E08-4227-92B4-BC6935D25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裝置介紹</a:t>
            </a: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492390B4-8026-4900-B0AE-BDA3F394DD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889353E-F8AC-40A3-BDD4-9A2A425A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8500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F62823-B11F-4561-B153-9BBB5E43F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2F2933-63BD-4650-9422-4EF592FDB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30</a:t>
            </a:fld>
            <a:endParaRPr lang="zh-TW" altLang="en-US" dirty="0"/>
          </a:p>
        </p:txBody>
      </p:sp>
      <p:pic>
        <p:nvPicPr>
          <p:cNvPr id="7170" name="Picture 2" descr="未提供說明。">
            <a:extLst>
              <a:ext uri="{FF2B5EF4-FFF2-40B4-BE49-F238E27FC236}">
                <a16:creationId xmlns:a16="http://schemas.microsoft.com/office/drawing/2014/main" id="{6BFF0B01-73A6-4447-8450-E55BACFEAEA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883" y="2296710"/>
            <a:ext cx="9750425" cy="226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25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61A8C0DC-70FC-421E-B8DA-A1A10076D6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實驗結果</a:t>
            </a: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87720A97-4A74-4ECC-A9ED-408FAE6A4D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942D52-690C-4ABE-B651-1D8EE85D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24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4A0E6D-A2CE-4C40-9726-5AAD238B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辨識準確率及長度計算誤差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D65C9F10-7C94-4BDB-86C6-EC9B5C144D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042415"/>
              </p:ext>
            </p:extLst>
          </p:nvPr>
        </p:nvGraphicFramePr>
        <p:xfrm>
          <a:off x="1485900" y="2050750"/>
          <a:ext cx="7200800" cy="3670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22457">
                  <a:extLst>
                    <a:ext uri="{9D8B030D-6E8A-4147-A177-3AD203B41FA5}">
                      <a16:colId xmlns:a16="http://schemas.microsoft.com/office/drawing/2014/main" val="1923000756"/>
                    </a:ext>
                  </a:extLst>
                </a:gridCol>
                <a:gridCol w="1345049">
                  <a:extLst>
                    <a:ext uri="{9D8B030D-6E8A-4147-A177-3AD203B41FA5}">
                      <a16:colId xmlns:a16="http://schemas.microsoft.com/office/drawing/2014/main" val="1666012830"/>
                    </a:ext>
                  </a:extLst>
                </a:gridCol>
                <a:gridCol w="1733294">
                  <a:extLst>
                    <a:ext uri="{9D8B030D-6E8A-4147-A177-3AD203B41FA5}">
                      <a16:colId xmlns:a16="http://schemas.microsoft.com/office/drawing/2014/main" val="3814510241"/>
                    </a:ext>
                  </a:extLst>
                </a:gridCol>
              </a:tblGrid>
              <a:tr h="49293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魚種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辨識準確率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長度計算誤差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92655925"/>
                  </a:ext>
                </a:extLst>
              </a:tr>
              <a:tr h="492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Larimichthys_Crocea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2.17%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80360930"/>
                  </a:ext>
                </a:extLst>
              </a:tr>
              <a:tr h="8495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Nemipterus_virgatus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98%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0.29%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4263782"/>
                  </a:ext>
                </a:extLst>
              </a:tr>
              <a:tr h="492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Pampus_argenteus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97%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-10.60%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430988"/>
                  </a:ext>
                </a:extLst>
              </a:tr>
              <a:tr h="84958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Plectropomus_leopardus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0.55%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50127372"/>
                  </a:ext>
                </a:extLst>
              </a:tr>
              <a:tr h="49293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Psenopsis_anomala:</a:t>
                      </a:r>
                      <a:r>
                        <a:rPr lang="zh-TW" altLang="en-US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肉魚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98%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-4.15%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7022780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29E1F70-775E-4590-89E8-6EB39320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379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A739C0-32C6-4D60-B162-29CB7C0B9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GUI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呈現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69FA659-7619-498F-9A4C-BC9400D51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33</a:t>
            </a:fld>
            <a:endParaRPr lang="zh-TW" altLang="en-US" dirty="0"/>
          </a:p>
        </p:txBody>
      </p:sp>
      <p:sp>
        <p:nvSpPr>
          <p:cNvPr id="8" name="內容版面配置區 7">
            <a:extLst>
              <a:ext uri="{FF2B5EF4-FFF2-40B4-BE49-F238E27FC236}">
                <a16:creationId xmlns:a16="http://schemas.microsoft.com/office/drawing/2014/main" id="{6FBC2945-585B-4996-B948-4527E9094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4124AE24-B36F-4478-81D1-2F7C0F763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882" y="1660633"/>
            <a:ext cx="8751084" cy="475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32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0C9385-E33F-4DB7-B7BA-31F1F499C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網頁呈現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6A43D74-D60D-42B4-9C10-48A872F09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584AE9B-313D-403D-ACD0-C7C56416C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34</a:t>
            </a:fld>
            <a:endParaRPr lang="zh-TW" altLang="en-US" dirty="0"/>
          </a:p>
        </p:txBody>
      </p:sp>
      <p:pic>
        <p:nvPicPr>
          <p:cNvPr id="16386" name="Picture 2" descr="131269379_824411901469520_8764063837385884451_n">
            <a:extLst>
              <a:ext uri="{FF2B5EF4-FFF2-40B4-BE49-F238E27FC236}">
                <a16:creationId xmlns:a16="http://schemas.microsoft.com/office/drawing/2014/main" id="{E118AA90-61E1-429B-A648-0B7092F06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924" y="1803400"/>
            <a:ext cx="7275781" cy="40891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5825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378F9A4-EA64-4328-B649-5A472BCF3D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未來展望</a:t>
            </a: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DECDEFDF-0DE8-49C5-8838-148F651A7D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AB5A4B0-09DB-4458-9841-4D66BB9F8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96367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33BE1F-19CA-4034-BF38-4CBF5C14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512A57-11B8-4684-B86B-E1DAE1711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增加訓練資料數量和種類，即可提升辨識精確度以及種類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Out-of-Distribution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資料辨識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72B7F3A-2EEA-44F8-82CB-F2718CF8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78936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048401D2-8D1B-4653-90DF-46B03B756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參考資料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92AA77E-135A-447C-92F4-1CA06AE9BF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FBA86B1-7F15-48E4-881C-F129704CD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4272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FB1DE8-82E4-42DD-814B-AF78AC99B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97AA49-36D3-44C3-A7FD-FCB26DC30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 Joseph Redmon and Ali Farhadi. Yolov3: An incremental improvement.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abs/1804.02767, 2018.  </a:t>
            </a:r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 A.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Bochkovskiy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C.-Y. Wang, and H.-Y. M. Liao , “Yolov4: Optimal speed and accuracy of object detection,”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arXiv:2004.10934, 2020.</a:t>
            </a:r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 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Rathi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D., Jain, S., and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Indu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S., “Underwater Fish Species Classification using Convolutional Neural Network and Deep Learning”, https://arxiv.org/abs/1805.10106v1, 2018.</a:t>
            </a:r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  Adrian 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Rosebrock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“Measuring size of objects in an image with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P. X. Huang, B. B. Boom, and Robert B., “Fish Recognition Ground-Truth data,” </a:t>
            </a:r>
            <a:r>
              <a:rPr lang="en-US" altLang="zh-TW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Fish4Knowledge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Oct-2013. [Online]. Available: http://groups.inf.ed.ac.uk/f4k/GROUNDTRUTH/RECOG/. [Accessed: 14-Dec-2020]. </a:t>
            </a:r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B02B66-D907-4ADA-8D2F-57AB337D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762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A6F25374-A86B-4BB2-B5A7-B82293FBCC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END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803DF199-EE88-4251-96F6-6E2CC0B9E4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AD6136D-4A17-43C1-8E88-EF0DBC2FB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87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8F7326-F05E-4DEA-9A57-5186FECEE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2324E3-C53D-46E7-AA1C-EA0F37B56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樹梅派</a:t>
            </a:r>
            <a:r>
              <a:rPr lang="en-US" altLang="zh-TW" dirty="0">
                <a:latin typeface="+mn-ea"/>
                <a:ea typeface="+mn-ea"/>
              </a:rPr>
              <a:t>4b</a:t>
            </a:r>
          </a:p>
          <a:p>
            <a:r>
              <a:rPr lang="en-US" altLang="zh-TW" dirty="0">
                <a:latin typeface="+mn-ea"/>
                <a:ea typeface="+mn-ea"/>
              </a:rPr>
              <a:t>pi camera v1</a:t>
            </a:r>
          </a:p>
          <a:p>
            <a:r>
              <a:rPr lang="zh-TW" altLang="en-US" dirty="0">
                <a:latin typeface="+mn-ea"/>
                <a:ea typeface="+mn-ea"/>
              </a:rPr>
              <a:t>單腳架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zh-TW" altLang="en-US" dirty="0">
                <a:latin typeface="+mn-ea"/>
                <a:ea typeface="+mn-ea"/>
              </a:rPr>
              <a:t>木板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zh-TW" altLang="en-US" dirty="0">
                <a:latin typeface="+mn-ea"/>
                <a:ea typeface="+mn-ea"/>
              </a:rPr>
              <a:t>白色瓦楞紙</a:t>
            </a:r>
            <a:endParaRPr lang="en-US" altLang="zh-TW" dirty="0">
              <a:latin typeface="+mn-ea"/>
              <a:ea typeface="+mn-ea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E15CE01-94B5-4F03-BBEC-6F3343D1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4</a:t>
            </a:fld>
            <a:endParaRPr lang="zh-TW" altLang="en-US" dirty="0"/>
          </a:p>
        </p:txBody>
      </p:sp>
      <p:pic>
        <p:nvPicPr>
          <p:cNvPr id="5" name="內容版面配置區 5">
            <a:extLst>
              <a:ext uri="{FF2B5EF4-FFF2-40B4-BE49-F238E27FC236}">
                <a16:creationId xmlns:a16="http://schemas.microsoft.com/office/drawing/2014/main" id="{2EF06EE0-8929-4C30-A191-6CCC41D59A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1905000"/>
            <a:ext cx="5689600" cy="4267200"/>
          </a:xfrm>
          <a:prstGeom prst="rect">
            <a:avLst/>
          </a:prstGeom>
        </p:spPr>
      </p:pic>
      <p:sp>
        <p:nvSpPr>
          <p:cNvPr id="9" name="圖說文字: 直線 8">
            <a:extLst>
              <a:ext uri="{FF2B5EF4-FFF2-40B4-BE49-F238E27FC236}">
                <a16:creationId xmlns:a16="http://schemas.microsoft.com/office/drawing/2014/main" id="{B0DCD945-6F32-45F6-95B0-BF2482DFADD2}"/>
              </a:ext>
            </a:extLst>
          </p:cNvPr>
          <p:cNvSpPr/>
          <p:nvPr/>
        </p:nvSpPr>
        <p:spPr>
          <a:xfrm>
            <a:off x="5446340" y="5507372"/>
            <a:ext cx="936104" cy="409352"/>
          </a:xfrm>
          <a:prstGeom prst="borderCallout1">
            <a:avLst>
              <a:gd name="adj1" fmla="val 38606"/>
              <a:gd name="adj2" fmla="val 98032"/>
              <a:gd name="adj3" fmla="val -16563"/>
              <a:gd name="adj4" fmla="val 170054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單腳架</a:t>
            </a:r>
          </a:p>
        </p:txBody>
      </p:sp>
      <p:sp>
        <p:nvSpPr>
          <p:cNvPr id="10" name="圖說文字: 直線 9">
            <a:extLst>
              <a:ext uri="{FF2B5EF4-FFF2-40B4-BE49-F238E27FC236}">
                <a16:creationId xmlns:a16="http://schemas.microsoft.com/office/drawing/2014/main" id="{6A478DB9-DD10-42F7-813E-E67BCCCBF3BB}"/>
              </a:ext>
            </a:extLst>
          </p:cNvPr>
          <p:cNvSpPr/>
          <p:nvPr/>
        </p:nvSpPr>
        <p:spPr>
          <a:xfrm>
            <a:off x="7725732" y="3228268"/>
            <a:ext cx="936104" cy="344748"/>
          </a:xfrm>
          <a:prstGeom prst="borderCallout1">
            <a:avLst>
              <a:gd name="adj1" fmla="val -6070"/>
              <a:gd name="adj2" fmla="val 51362"/>
              <a:gd name="adj3" fmla="val -135697"/>
              <a:gd name="adj4" fmla="val 5066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木板</a:t>
            </a:r>
          </a:p>
        </p:txBody>
      </p:sp>
      <p:sp>
        <p:nvSpPr>
          <p:cNvPr id="11" name="圖說文字: 直線 10">
            <a:extLst>
              <a:ext uri="{FF2B5EF4-FFF2-40B4-BE49-F238E27FC236}">
                <a16:creationId xmlns:a16="http://schemas.microsoft.com/office/drawing/2014/main" id="{75C82FD8-E6F5-4A81-854C-79A8C064B083}"/>
              </a:ext>
            </a:extLst>
          </p:cNvPr>
          <p:cNvSpPr/>
          <p:nvPr/>
        </p:nvSpPr>
        <p:spPr>
          <a:xfrm>
            <a:off x="6598468" y="5712048"/>
            <a:ext cx="1359068" cy="409352"/>
          </a:xfrm>
          <a:prstGeom prst="borderCallout1">
            <a:avLst>
              <a:gd name="adj1" fmla="val 38606"/>
              <a:gd name="adj2" fmla="val 98032"/>
              <a:gd name="adj3" fmla="val 3293"/>
              <a:gd name="adj4" fmla="val 149122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白色瓦楞紙</a:t>
            </a:r>
          </a:p>
        </p:txBody>
      </p:sp>
      <p:sp>
        <p:nvSpPr>
          <p:cNvPr id="12" name="圖說文字: 直線 11">
            <a:extLst>
              <a:ext uri="{FF2B5EF4-FFF2-40B4-BE49-F238E27FC236}">
                <a16:creationId xmlns:a16="http://schemas.microsoft.com/office/drawing/2014/main" id="{FD84F211-E545-4426-839D-D1C6320E2DCA}"/>
              </a:ext>
            </a:extLst>
          </p:cNvPr>
          <p:cNvSpPr/>
          <p:nvPr/>
        </p:nvSpPr>
        <p:spPr>
          <a:xfrm>
            <a:off x="7174532" y="2138300"/>
            <a:ext cx="1251056" cy="409352"/>
          </a:xfrm>
          <a:prstGeom prst="borderCallout1">
            <a:avLst>
              <a:gd name="adj1" fmla="val 38606"/>
              <a:gd name="adj2" fmla="val 98032"/>
              <a:gd name="adj3" fmla="val 92644"/>
              <a:gd name="adj4" fmla="val 156598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樹莓派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4b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圖說文字: 直線 12">
            <a:extLst>
              <a:ext uri="{FF2B5EF4-FFF2-40B4-BE49-F238E27FC236}">
                <a16:creationId xmlns:a16="http://schemas.microsoft.com/office/drawing/2014/main" id="{C9D37D46-5F72-43A8-B32C-8D07A6B237DE}"/>
              </a:ext>
            </a:extLst>
          </p:cNvPr>
          <p:cNvSpPr/>
          <p:nvPr/>
        </p:nvSpPr>
        <p:spPr>
          <a:xfrm>
            <a:off x="8853196" y="3228268"/>
            <a:ext cx="1440160" cy="344748"/>
          </a:xfrm>
          <a:prstGeom prst="borderCallout1">
            <a:avLst>
              <a:gd name="adj1" fmla="val -6070"/>
              <a:gd name="adj2" fmla="val 51362"/>
              <a:gd name="adj3" fmla="val -135697"/>
              <a:gd name="adj4" fmla="val 5066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 camera v1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75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CF57C45D-8EBD-49F5-9A8E-973BB826D3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EA7231EE-9F93-4A9B-B9EA-5B120461D7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9229610-648C-4B5E-A894-242ADC94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40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5430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A9AC51B-E16E-4BAE-93D0-691D431699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+mj-ea"/>
                <a:ea typeface="+mj-ea"/>
              </a:rPr>
              <a:t>研究動機</a:t>
            </a: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D65AEBBE-EC53-4BF1-A07E-92C477F646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14B61D8-7FF1-4505-B328-F8EA8D478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927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686E95-EC18-48F3-8387-935E34846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D0E117E-9A1A-421B-8B59-7478383E6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>
                <a:latin typeface="+mn-ea"/>
                <a:ea typeface="+mn-ea"/>
              </a:rPr>
              <a:t>魚貨資訊紀錄費時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zh-TW" altLang="en-US" dirty="0">
                <a:latin typeface="+mn-ea"/>
                <a:ea typeface="+mn-ea"/>
              </a:rPr>
              <a:t>防止漁貨盜賣問題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zh-TW" altLang="en-US" dirty="0">
                <a:latin typeface="+mn-ea"/>
                <a:ea typeface="+mn-ea"/>
              </a:rPr>
              <a:t>深度學習用於影像辨識準確率高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D9477ED-FBF1-49FC-8791-440F94EE2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099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+mn-ea"/>
                <a:ea typeface="+mn-ea"/>
                <a:sym typeface="Salesforce Sans"/>
              </a:rPr>
              <a:t>實驗流程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C2727148-DC96-4A56-ADD1-08FDFBEA31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58D36260-3CD3-4A1F-A7BF-DA3D1F3DF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11846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 rtlCol="0"/>
          <a:lstStyle/>
          <a:p>
            <a:pPr rtl="0"/>
            <a:r>
              <a:rPr lang="zh-TW" altLang="en-US" dirty="0">
                <a:latin typeface="Salesforce Sans"/>
                <a:ea typeface="細明體" panose="02020509000000000000" pitchFamily="49" charset="-120"/>
                <a:sym typeface="Salesforce Sans"/>
              </a:rPr>
              <a:t>實驗流程圖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1C1B042-A15F-44DA-A97E-FBFBB2ED6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8</a:t>
            </a:fld>
            <a:endParaRPr lang="zh-TW" altLang="en-US" dirty="0"/>
          </a:p>
        </p:txBody>
      </p:sp>
      <p:grpSp>
        <p:nvGrpSpPr>
          <p:cNvPr id="72" name="畫布 5">
            <a:extLst>
              <a:ext uri="{FF2B5EF4-FFF2-40B4-BE49-F238E27FC236}">
                <a16:creationId xmlns:a16="http://schemas.microsoft.com/office/drawing/2014/main" id="{23D8B51C-9383-4A32-B062-8B7BAA731B02}"/>
              </a:ext>
            </a:extLst>
          </p:cNvPr>
          <p:cNvGrpSpPr/>
          <p:nvPr/>
        </p:nvGrpSpPr>
        <p:grpSpPr>
          <a:xfrm>
            <a:off x="3502124" y="1056088"/>
            <a:ext cx="9288550" cy="13270897"/>
            <a:chOff x="-1209513" y="-3051000"/>
            <a:chExt cx="5907217" cy="10139601"/>
          </a:xfrm>
        </p:grpSpPr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D5AE3097-D975-4314-8841-CB1D1A8A4BD4}"/>
                </a:ext>
              </a:extLst>
            </p:cNvPr>
            <p:cNvSpPr/>
            <p:nvPr/>
          </p:nvSpPr>
          <p:spPr>
            <a:xfrm>
              <a:off x="43154" y="1366"/>
              <a:ext cx="4654550" cy="7087235"/>
            </a:xfrm>
            <a:prstGeom prst="rect">
              <a:avLst/>
            </a:prstGeom>
          </p:spPr>
        </p:sp>
        <p:sp>
          <p:nvSpPr>
            <p:cNvPr id="74" name="流程圖: 結束點 73">
              <a:extLst>
                <a:ext uri="{FF2B5EF4-FFF2-40B4-BE49-F238E27FC236}">
                  <a16:creationId xmlns:a16="http://schemas.microsoft.com/office/drawing/2014/main" id="{33D13D5B-F16B-42DC-B73A-52295D621B93}"/>
                </a:ext>
              </a:extLst>
            </p:cNvPr>
            <p:cNvSpPr/>
            <p:nvPr/>
          </p:nvSpPr>
          <p:spPr>
            <a:xfrm>
              <a:off x="-494018" y="-3051000"/>
              <a:ext cx="1308100" cy="593470"/>
            </a:xfrm>
            <a:prstGeom prst="flowChartTerminato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cs typeface="Calibri" panose="020F0502020204030204" pitchFamily="34" charset="0"/>
                </a:rPr>
                <a:t>樹梅派連接攝像頭拍照</a:t>
              </a:r>
              <a:endParaRPr kumimoji="0" lang="zh-TW" altLang="en-US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cs typeface="Times New Roman" panose="02020603050405020304" pitchFamily="18" charset="0"/>
              </a:endParaRPr>
            </a:p>
          </p:txBody>
        </p:sp>
        <p:sp>
          <p:nvSpPr>
            <p:cNvPr id="79" name="流程圖: 程序 78">
              <a:extLst>
                <a:ext uri="{FF2B5EF4-FFF2-40B4-BE49-F238E27FC236}">
                  <a16:creationId xmlns:a16="http://schemas.microsoft.com/office/drawing/2014/main" id="{E1EF76D1-03E6-45BA-9E03-DB0A18F3FD2B}"/>
                </a:ext>
              </a:extLst>
            </p:cNvPr>
            <p:cNvSpPr/>
            <p:nvPr/>
          </p:nvSpPr>
          <p:spPr>
            <a:xfrm>
              <a:off x="435700" y="-1931808"/>
              <a:ext cx="1144741" cy="412586"/>
            </a:xfrm>
            <a:prstGeom prst="flowChartProcess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anose="02020500000000000000" pitchFamily="18" charset="-120"/>
                </a:rPr>
                <a:t>魚種辨識</a:t>
              </a:r>
            </a:p>
          </p:txBody>
        </p:sp>
        <p:sp>
          <p:nvSpPr>
            <p:cNvPr id="80" name="流程圖: 程序 79">
              <a:extLst>
                <a:ext uri="{FF2B5EF4-FFF2-40B4-BE49-F238E27FC236}">
                  <a16:creationId xmlns:a16="http://schemas.microsoft.com/office/drawing/2014/main" id="{C943F84E-AF45-4926-A187-B98C4F58F568}"/>
                </a:ext>
              </a:extLst>
            </p:cNvPr>
            <p:cNvSpPr/>
            <p:nvPr/>
          </p:nvSpPr>
          <p:spPr>
            <a:xfrm>
              <a:off x="-1209513" y="-1924192"/>
              <a:ext cx="1144742" cy="412586"/>
            </a:xfrm>
            <a:prstGeom prst="flowChartProcess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TW" altLang="en-US" sz="2400" kern="0" dirty="0">
                  <a:solidFill>
                    <a:prstClr val="black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anose="02020500000000000000" pitchFamily="18" charset="-120"/>
                </a:rPr>
                <a:t>長度</a:t>
              </a:r>
              <a:r>
                <a:rPr kumimoji="0" lang="zh-TW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anose="02020500000000000000" pitchFamily="18" charset="-120"/>
                </a:rPr>
                <a:t>計算</a:t>
              </a:r>
            </a:p>
          </p:txBody>
        </p:sp>
        <p:sp>
          <p:nvSpPr>
            <p:cNvPr id="81" name="流程圖: 程序 80">
              <a:extLst>
                <a:ext uri="{FF2B5EF4-FFF2-40B4-BE49-F238E27FC236}">
                  <a16:creationId xmlns:a16="http://schemas.microsoft.com/office/drawing/2014/main" id="{365F42E6-C4FE-4E35-B0AF-0CB345C27FBA}"/>
                </a:ext>
              </a:extLst>
            </p:cNvPr>
            <p:cNvSpPr/>
            <p:nvPr/>
          </p:nvSpPr>
          <p:spPr>
            <a:xfrm>
              <a:off x="-511678" y="-1389919"/>
              <a:ext cx="1343422" cy="833311"/>
            </a:xfrm>
            <a:prstGeom prst="flowChartProcess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anose="02020500000000000000" pitchFamily="18" charset="-120"/>
                </a:rPr>
                <a:t>傳送結果以及壓縮之照片至網頁伺服器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新細明體" panose="02020500000000000000" pitchFamily="18" charset="-120"/>
              </a:endParaRP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97098E6B-6BB8-45E1-9670-59C255FC6C85}"/>
                </a:ext>
              </a:extLst>
            </p:cNvPr>
            <p:cNvSpPr/>
            <p:nvPr/>
          </p:nvSpPr>
          <p:spPr>
            <a:xfrm>
              <a:off x="-955207" y="-255795"/>
              <a:ext cx="2230479" cy="412586"/>
            </a:xfrm>
            <a:prstGeom prst="rect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0" i="0" u="none" strike="noStrike" kern="1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j-ea"/>
                  <a:ea typeface="+mj-ea"/>
                  <a:cs typeface="Calibri" panose="020F0502020204030204" pitchFamily="34" charset="0"/>
                </a:rPr>
                <a:t>將資料存入資料庫</a:t>
              </a:r>
              <a:endParaRPr kumimoji="0" lang="zh-TW" altLang="en-US" sz="24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sp>
          <p:nvSpPr>
            <p:cNvPr id="86" name="流程圖: 程序 85">
              <a:extLst>
                <a:ext uri="{FF2B5EF4-FFF2-40B4-BE49-F238E27FC236}">
                  <a16:creationId xmlns:a16="http://schemas.microsoft.com/office/drawing/2014/main" id="{92AFABE5-FED0-49B4-A7E8-94A919578C2D}"/>
                </a:ext>
              </a:extLst>
            </p:cNvPr>
            <p:cNvSpPr/>
            <p:nvPr/>
          </p:nvSpPr>
          <p:spPr>
            <a:xfrm>
              <a:off x="-412338" y="371223"/>
              <a:ext cx="1144742" cy="412586"/>
            </a:xfrm>
            <a:prstGeom prst="flowChartProcess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295232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TW" altLang="en-US" sz="2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  <a:cs typeface="新細明體" panose="02020500000000000000" pitchFamily="18" charset="-120"/>
                </a:rPr>
                <a:t>網頁顯示</a:t>
              </a:r>
            </a:p>
          </p:txBody>
        </p:sp>
      </p:grpSp>
      <p:cxnSp>
        <p:nvCxnSpPr>
          <p:cNvPr id="142" name="直線單箭頭接點 141">
            <a:extLst>
              <a:ext uri="{FF2B5EF4-FFF2-40B4-BE49-F238E27FC236}">
                <a16:creationId xmlns:a16="http://schemas.microsoft.com/office/drawing/2014/main" id="{6547F9C4-D472-4E27-A4BC-608F036FFDFA}"/>
              </a:ext>
            </a:extLst>
          </p:cNvPr>
          <p:cNvCxnSpPr>
            <a:cxnSpLocks/>
            <a:stCxn id="81" idx="2"/>
            <a:endCxn id="85" idx="0"/>
          </p:cNvCxnSpPr>
          <p:nvPr/>
        </p:nvCxnSpPr>
        <p:spPr>
          <a:xfrm>
            <a:off x="5655608" y="4320794"/>
            <a:ext cx="0" cy="393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直線單箭頭接點 143">
            <a:extLst>
              <a:ext uri="{FF2B5EF4-FFF2-40B4-BE49-F238E27FC236}">
                <a16:creationId xmlns:a16="http://schemas.microsoft.com/office/drawing/2014/main" id="{579460E9-9CF8-47E8-AA61-74C3D26FCCA7}"/>
              </a:ext>
            </a:extLst>
          </p:cNvPr>
          <p:cNvCxnSpPr>
            <a:stCxn id="85" idx="2"/>
            <a:endCxn id="86" idx="0"/>
          </p:cNvCxnSpPr>
          <p:nvPr/>
        </p:nvCxnSpPr>
        <p:spPr>
          <a:xfrm>
            <a:off x="5655608" y="5254504"/>
            <a:ext cx="0" cy="2806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接點: 肘形 188">
            <a:extLst>
              <a:ext uri="{FF2B5EF4-FFF2-40B4-BE49-F238E27FC236}">
                <a16:creationId xmlns:a16="http://schemas.microsoft.com/office/drawing/2014/main" id="{6B59BBA6-B1C1-485A-8E74-A035E522D01F}"/>
              </a:ext>
            </a:extLst>
          </p:cNvPr>
          <p:cNvCxnSpPr>
            <a:cxnSpLocks/>
            <a:stCxn id="74" idx="2"/>
            <a:endCxn id="80" idx="0"/>
          </p:cNvCxnSpPr>
          <p:nvPr/>
        </p:nvCxnSpPr>
        <p:spPr>
          <a:xfrm rot="5400000">
            <a:off x="4679844" y="1555112"/>
            <a:ext cx="698043" cy="125348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接點: 肘形 195">
            <a:extLst>
              <a:ext uri="{FF2B5EF4-FFF2-40B4-BE49-F238E27FC236}">
                <a16:creationId xmlns:a16="http://schemas.microsoft.com/office/drawing/2014/main" id="{41951874-C9FD-43C1-9E1A-9991ECA96D00}"/>
              </a:ext>
            </a:extLst>
          </p:cNvPr>
          <p:cNvCxnSpPr>
            <a:cxnSpLocks/>
            <a:stCxn id="79" idx="2"/>
            <a:endCxn id="81" idx="3"/>
          </p:cNvCxnSpPr>
          <p:nvPr/>
        </p:nvCxnSpPr>
        <p:spPr>
          <a:xfrm rot="5400000">
            <a:off x="6493160" y="3279558"/>
            <a:ext cx="714561" cy="27725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接點: 肘形 220">
            <a:extLst>
              <a:ext uri="{FF2B5EF4-FFF2-40B4-BE49-F238E27FC236}">
                <a16:creationId xmlns:a16="http://schemas.microsoft.com/office/drawing/2014/main" id="{3916E95C-DC5B-4C91-B919-A96E86B1DD15}"/>
              </a:ext>
            </a:extLst>
          </p:cNvPr>
          <p:cNvCxnSpPr>
            <a:cxnSpLocks/>
            <a:stCxn id="80" idx="2"/>
            <a:endCxn id="81" idx="1"/>
          </p:cNvCxnSpPr>
          <p:nvPr/>
        </p:nvCxnSpPr>
        <p:spPr>
          <a:xfrm rot="16200000" flipH="1">
            <a:off x="4148468" y="3324530"/>
            <a:ext cx="704593" cy="19728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接點: 肘形 5">
            <a:extLst>
              <a:ext uri="{FF2B5EF4-FFF2-40B4-BE49-F238E27FC236}">
                <a16:creationId xmlns:a16="http://schemas.microsoft.com/office/drawing/2014/main" id="{C09DD509-0A47-4223-9048-6A4E513488BD}"/>
              </a:ext>
            </a:extLst>
          </p:cNvPr>
          <p:cNvCxnSpPr>
            <a:cxnSpLocks/>
            <a:stCxn id="74" idx="2"/>
            <a:endCxn id="79" idx="0"/>
          </p:cNvCxnSpPr>
          <p:nvPr/>
        </p:nvCxnSpPr>
        <p:spPr>
          <a:xfrm rot="16200000" flipH="1">
            <a:off x="5978300" y="1510137"/>
            <a:ext cx="688075" cy="13334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02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03C772DB-72D6-4560-9D03-88051AAC3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6792" y="1905003"/>
            <a:ext cx="9435241" cy="1625599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長度計算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86B522F2-0849-4846-AC63-5FEB73D0FE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7CB19AF-AC7A-480A-AF04-C103A0133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210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經典書本式 16X9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577_TF02801059.potx" id="{2C1F84BD-AD81-415C-9473-51A2D6E4F03B}" vid="{F21E1038-26EF-4BB8-8B76-9F6A069D9D30}"/>
    </a:ext>
  </a:extLst>
</a:theme>
</file>

<file path=ppt/theme/theme2.xml><?xml version="1.0" encoding="utf-8"?>
<a:theme xmlns:a="http://schemas.openxmlformats.org/drawingml/2006/main" name="Office 佈景主題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1360476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TP102801058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706496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4ED80E12-3BE9-4746-820E-FFB249F467F2}">
  <ds:schemaRefs>
    <ds:schemaRef ds:uri="http://schemas.microsoft.com/office/infopath/2007/PartnerControls"/>
    <ds:schemaRef ds:uri="http://purl.org/dc/dcmitype/"/>
    <ds:schemaRef ds:uri="http://schemas.microsoft.com/office/2006/documentManagement/types"/>
    <ds:schemaRef ds:uri="http://purl.org/dc/terms/"/>
    <ds:schemaRef ds:uri="4873beb7-5857-4685-be1f-d57550cc96cc"/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3ED4759-CFDD-43F0-817C-11D9197192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D003AC8-209A-4321-A17C-1B7A206433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經典書本式教育簡報 (寬螢幕)</Template>
  <TotalTime>1519</TotalTime>
  <Words>1170</Words>
  <Application>Microsoft Office PowerPoint</Application>
  <PresentationFormat>自訂</PresentationFormat>
  <Paragraphs>321</Paragraphs>
  <Slides>40</Slides>
  <Notes>22</Notes>
  <HiddenSlides>9</HiddenSlides>
  <MMClips>0</MMClips>
  <ScaleCrop>false</ScaleCrop>
  <HeadingPairs>
    <vt:vector size="8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40</vt:i4>
      </vt:variant>
    </vt:vector>
  </HeadingPairs>
  <TitlesOfParts>
    <vt:vector size="52" baseType="lpstr">
      <vt:lpstr>Salesforce Sans</vt:lpstr>
      <vt:lpstr>細明體</vt:lpstr>
      <vt:lpstr>微軟正黑體</vt:lpstr>
      <vt:lpstr>新細明體</vt:lpstr>
      <vt:lpstr>Arial</vt:lpstr>
      <vt:lpstr>Calibri</vt:lpstr>
      <vt:lpstr>Cambria Math</vt:lpstr>
      <vt:lpstr>Constantia</vt:lpstr>
      <vt:lpstr>Times New Roman</vt:lpstr>
      <vt:lpstr>經典書本式 16X9</vt:lpstr>
      <vt:lpstr>Visio.Drawing.15</vt:lpstr>
      <vt:lpstr>Visio</vt:lpstr>
      <vt:lpstr>結合深度學習及影像處理技術之魚類辨識、長度計算系統</vt:lpstr>
      <vt:lpstr>目錄</vt:lpstr>
      <vt:lpstr>裝置介紹</vt:lpstr>
      <vt:lpstr>PowerPoint 簡報</vt:lpstr>
      <vt:lpstr>研究動機</vt:lpstr>
      <vt:lpstr>PowerPoint 簡報</vt:lpstr>
      <vt:lpstr>實驗流程</vt:lpstr>
      <vt:lpstr>實驗流程圖</vt:lpstr>
      <vt:lpstr>長度計算</vt:lpstr>
      <vt:lpstr>步驟</vt:lpstr>
      <vt:lpstr>canny演算法-邊緣偵測</vt:lpstr>
      <vt:lpstr>minarearect-找到包含邊緣之最小方框</vt:lpstr>
      <vt:lpstr>計算</vt:lpstr>
      <vt:lpstr>魚種辨識</vt:lpstr>
      <vt:lpstr>架構選擇</vt:lpstr>
      <vt:lpstr>我們的架構</vt:lpstr>
      <vt:lpstr>Why?</vt:lpstr>
      <vt:lpstr>Details </vt:lpstr>
      <vt:lpstr>Loss of details </vt:lpstr>
      <vt:lpstr>training</vt:lpstr>
      <vt:lpstr>資料集</vt:lpstr>
      <vt:lpstr>資料預處理</vt:lpstr>
      <vt:lpstr>資料擴增</vt:lpstr>
      <vt:lpstr>魚種辨識</vt:lpstr>
      <vt:lpstr>資料集</vt:lpstr>
      <vt:lpstr>資料預處理</vt:lpstr>
      <vt:lpstr>資料擴增</vt:lpstr>
      <vt:lpstr>框架選擇</vt:lpstr>
      <vt:lpstr>我們的架構</vt:lpstr>
      <vt:lpstr>PowerPoint 簡報</vt:lpstr>
      <vt:lpstr>實驗結果</vt:lpstr>
      <vt:lpstr>辨識準確率及長度計算誤差</vt:lpstr>
      <vt:lpstr>GUI呈現</vt:lpstr>
      <vt:lpstr>網頁呈現</vt:lpstr>
      <vt:lpstr>未來展望</vt:lpstr>
      <vt:lpstr>PowerPoint 簡報</vt:lpstr>
      <vt:lpstr>參考資料</vt:lpstr>
      <vt:lpstr>PowerPoint 簡報</vt:lpstr>
      <vt:lpstr>THE END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結合深度學習及影像處理技術之魚類辨識、長度計算系統</dc:title>
  <dc:creator>paul</dc:creator>
  <cp:lastModifiedBy>paul</cp:lastModifiedBy>
  <cp:revision>65</cp:revision>
  <dcterms:created xsi:type="dcterms:W3CDTF">2020-12-11T09:39:50Z</dcterms:created>
  <dcterms:modified xsi:type="dcterms:W3CDTF">2020-12-23T01:50:30Z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